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58" r:id="rId4"/>
    <p:sldId id="271" r:id="rId5"/>
    <p:sldId id="274" r:id="rId6"/>
    <p:sldId id="268" r:id="rId7"/>
    <p:sldId id="276" r:id="rId8"/>
    <p:sldId id="277" r:id="rId9"/>
    <p:sldId id="275" r:id="rId10"/>
    <p:sldId id="269" r:id="rId11"/>
    <p:sldId id="278" r:id="rId12"/>
    <p:sldId id="261" r:id="rId13"/>
    <p:sldId id="263" r:id="rId14"/>
    <p:sldId id="270" r:id="rId15"/>
  </p:sldIdLst>
  <p:sldSz cx="12192000" cy="6858000"/>
  <p:notesSz cx="6858000" cy="9144000"/>
  <p:embeddedFontLst>
    <p:embeddedFont>
      <p:font typeface="맑은 고딕" panose="020B0503020000020004" pitchFamily="50" charset="-127"/>
      <p:regular r:id="rId16"/>
      <p:bold r:id="rId17"/>
    </p:embeddedFont>
    <p:embeddedFont>
      <p:font typeface="Kozuka Gothic Pr6N H" panose="020B0800000000000000" pitchFamily="34" charset="-128"/>
      <p:bold r:id="rId18"/>
    </p:embeddedFont>
    <p:embeddedFont>
      <p:font typeface="Koverwatch" panose="02020603020101020101" pitchFamily="18" charset="-127"/>
      <p:regular r:id="rId1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민 병조" initials="민병" lastIdx="1" clrIdx="0">
    <p:extLst>
      <p:ext uri="{19B8F6BF-5375-455C-9EA6-DF929625EA0E}">
        <p15:presenceInfo xmlns:p15="http://schemas.microsoft.com/office/powerpoint/2012/main" userId="bf7025fb4d2e056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9C6B"/>
    <a:srgbClr val="5F5E5B"/>
    <a:srgbClr val="E7B895"/>
    <a:srgbClr val="E07A3C"/>
    <a:srgbClr val="534E4A"/>
    <a:srgbClr val="E59F78"/>
    <a:srgbClr val="FBFBFB"/>
    <a:srgbClr val="FF696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259" autoAdjust="0"/>
    <p:restoredTop sz="93955" autoAdjust="0"/>
  </p:normalViewPr>
  <p:slideViewPr>
    <p:cSldViewPr snapToGrid="0" showGuides="1">
      <p:cViewPr varScale="1">
        <p:scale>
          <a:sx n="64" d="100"/>
          <a:sy n="64" d="100"/>
        </p:scale>
        <p:origin x="32" y="-280"/>
      </p:cViewPr>
      <p:guideLst>
        <p:guide orient="horz" pos="2160"/>
        <p:guide pos="381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C64AE-F51D-4B43-8ABD-0DE8941F8A6D}" type="datetimeFigureOut">
              <a:rPr lang="ko-KR" altLang="en-US" smtClean="0"/>
              <a:t>2019-11-18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E2A7F-7A37-47FC-8153-DA5BBE98DC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97089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C64AE-F51D-4B43-8ABD-0DE8941F8A6D}" type="datetimeFigureOut">
              <a:rPr lang="ko-KR" altLang="en-US" smtClean="0"/>
              <a:t>2019-11-18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E2A7F-7A37-47FC-8153-DA5BBE98DC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22606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C64AE-F51D-4B43-8ABD-0DE8941F8A6D}" type="datetimeFigureOut">
              <a:rPr lang="ko-KR" altLang="en-US" smtClean="0"/>
              <a:t>2019-11-18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E2A7F-7A37-47FC-8153-DA5BBE98DC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29739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C64AE-F51D-4B43-8ABD-0DE8941F8A6D}" type="datetimeFigureOut">
              <a:rPr lang="ko-KR" altLang="en-US" smtClean="0"/>
              <a:t>2019-11-18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E2A7F-7A37-47FC-8153-DA5BBE98DC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00948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C64AE-F51D-4B43-8ABD-0DE8941F8A6D}" type="datetimeFigureOut">
              <a:rPr lang="ko-KR" altLang="en-US" smtClean="0"/>
              <a:t>2019-11-18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E2A7F-7A37-47FC-8153-DA5BBE98DC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68657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C64AE-F51D-4B43-8ABD-0DE8941F8A6D}" type="datetimeFigureOut">
              <a:rPr lang="ko-KR" altLang="en-US" smtClean="0"/>
              <a:t>2019-11-18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E2A7F-7A37-47FC-8153-DA5BBE98DC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40438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C64AE-F51D-4B43-8ABD-0DE8941F8A6D}" type="datetimeFigureOut">
              <a:rPr lang="ko-KR" altLang="en-US" smtClean="0"/>
              <a:t>2019-11-18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E2A7F-7A37-47FC-8153-DA5BBE98DC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69059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C64AE-F51D-4B43-8ABD-0DE8941F8A6D}" type="datetimeFigureOut">
              <a:rPr lang="ko-KR" altLang="en-US" smtClean="0"/>
              <a:t>2019-11-18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E2A7F-7A37-47FC-8153-DA5BBE98DC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18333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C64AE-F51D-4B43-8ABD-0DE8941F8A6D}" type="datetimeFigureOut">
              <a:rPr lang="ko-KR" altLang="en-US" smtClean="0"/>
              <a:t>2019-11-18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E2A7F-7A37-47FC-8153-DA5BBE98DC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46855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C64AE-F51D-4B43-8ABD-0DE8941F8A6D}" type="datetimeFigureOut">
              <a:rPr lang="ko-KR" altLang="en-US" smtClean="0"/>
              <a:t>2019-11-18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E2A7F-7A37-47FC-8153-DA5BBE98DC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78861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C64AE-F51D-4B43-8ABD-0DE8941F8A6D}" type="datetimeFigureOut">
              <a:rPr lang="ko-KR" altLang="en-US" smtClean="0"/>
              <a:t>2019-11-18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E2A7F-7A37-47FC-8153-DA5BBE98DC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0977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AC64AE-F51D-4B43-8ABD-0DE8941F8A6D}" type="datetimeFigureOut">
              <a:rPr lang="ko-KR" altLang="en-US" smtClean="0"/>
              <a:t>2019-11-18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7E2A7F-7A37-47FC-8153-DA5BBE98DC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55266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4092103" y="2664356"/>
            <a:ext cx="4014280" cy="626505"/>
          </a:xfrm>
          <a:prstGeom prst="rect">
            <a:avLst/>
          </a:prstGeom>
          <a:pattFill prst="ltUpDiag">
            <a:fgClr>
              <a:schemeClr val="bg1">
                <a:lumMod val="6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912859" y="2733411"/>
            <a:ext cx="23727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>
                    <a:lumMod val="60000"/>
                    <a:lumOff val="40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캡스톤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verwatch" panose="02020603020101020101" pitchFamily="18" charset="-127"/>
                <a:ea typeface="Koverwatch" panose="02020603020101020101" pitchFamily="18" charset="-127"/>
              </a:rPr>
              <a:t> 디자인 결과 발표</a:t>
            </a:r>
            <a:endParaRPr lang="ko-KR" altLang="en-US" sz="2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E89C6B"/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037409" y="3513127"/>
            <a:ext cx="2044149" cy="7251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1200" spc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latin typeface="Koverwatch" panose="02020603020101020101" pitchFamily="18" charset="-127"/>
                <a:ea typeface="Koverwatch" panose="02020603020101020101" pitchFamily="18" charset="-127"/>
              </a:rPr>
              <a:t>2017108186 </a:t>
            </a:r>
            <a:r>
              <a:rPr lang="ko-KR" altLang="en-US" sz="1200" spc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latin typeface="Koverwatch" panose="02020603020101020101" pitchFamily="18" charset="-127"/>
                <a:ea typeface="Koverwatch" panose="02020603020101020101" pitchFamily="18" charset="-127"/>
              </a:rPr>
              <a:t>컴퓨터공학전공 </a:t>
            </a:r>
            <a:r>
              <a:rPr lang="ko-KR" altLang="en-US" sz="1200" spc="100" dirty="0" err="1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latin typeface="Koverwatch" panose="02020603020101020101" pitchFamily="18" charset="-127"/>
                <a:ea typeface="Koverwatch" panose="02020603020101020101" pitchFamily="18" charset="-127"/>
              </a:rPr>
              <a:t>서유란</a:t>
            </a:r>
            <a:endParaRPr lang="en-US" altLang="ko-KR" sz="1200" spc="1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pPr algn="ctr">
              <a:lnSpc>
                <a:spcPct val="120000"/>
              </a:lnSpc>
            </a:pPr>
            <a:r>
              <a:rPr lang="en-US" altLang="ko-KR" sz="1200" spc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latin typeface="Koverwatch" panose="02020603020101020101" pitchFamily="18" charset="-127"/>
                <a:ea typeface="Koverwatch" panose="02020603020101020101" pitchFamily="18" charset="-127"/>
              </a:rPr>
              <a:t>2017108267 </a:t>
            </a:r>
            <a:r>
              <a:rPr lang="ko-KR" altLang="en-US" sz="1200" spc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latin typeface="Koverwatch" panose="02020603020101020101" pitchFamily="18" charset="-127"/>
                <a:ea typeface="Koverwatch" panose="02020603020101020101" pitchFamily="18" charset="-127"/>
              </a:rPr>
              <a:t>컴퓨터공학전공 위하은</a:t>
            </a:r>
            <a:endParaRPr lang="en-US" altLang="ko-KR" sz="1200" spc="1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pPr algn="ctr">
              <a:lnSpc>
                <a:spcPct val="120000"/>
              </a:lnSpc>
            </a:pPr>
            <a:r>
              <a:rPr lang="en-US" altLang="ko-KR" sz="1200" spc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latin typeface="Koverwatch" panose="02020603020101020101" pitchFamily="18" charset="-127"/>
                <a:ea typeface="Koverwatch" panose="02020603020101020101" pitchFamily="18" charset="-127"/>
              </a:rPr>
              <a:t>2017108272 </a:t>
            </a:r>
            <a:r>
              <a:rPr lang="ko-KR" altLang="en-US" sz="1200" spc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latin typeface="Koverwatch" panose="02020603020101020101" pitchFamily="18" charset="-127"/>
                <a:ea typeface="Koverwatch" panose="02020603020101020101" pitchFamily="18" charset="-127"/>
              </a:rPr>
              <a:t>컴퓨터공학전공 </a:t>
            </a:r>
            <a:r>
              <a:rPr lang="ko-KR" altLang="en-US" sz="1200" spc="100" dirty="0" err="1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latin typeface="Koverwatch" panose="02020603020101020101" pitchFamily="18" charset="-127"/>
                <a:ea typeface="Koverwatch" panose="02020603020101020101" pitchFamily="18" charset="-127"/>
              </a:rPr>
              <a:t>최예슬</a:t>
            </a:r>
            <a:endParaRPr lang="en-US" altLang="ko-KR" sz="1200" spc="1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4095345" y="2598573"/>
            <a:ext cx="4014281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4092102" y="3354101"/>
            <a:ext cx="4014281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58684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BEB04BDB-D985-4599-A5B9-77F0E3C1C87B}"/>
              </a:ext>
            </a:extLst>
          </p:cNvPr>
          <p:cNvSpPr txBox="1"/>
          <p:nvPr/>
        </p:nvSpPr>
        <p:spPr>
          <a:xfrm>
            <a:off x="5543184" y="703116"/>
            <a:ext cx="10919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3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결론</a:t>
            </a:r>
            <a:r>
              <a:rPr lang="en-US" altLang="ko-KR" sz="2000" spc="3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-</a:t>
            </a:r>
            <a:r>
              <a:rPr lang="ko-KR" altLang="en-US" sz="2000" spc="3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지도</a:t>
            </a:r>
            <a:endParaRPr lang="ko-KR" altLang="en-US" sz="2000" spc="3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16CC57B0-F61F-4C73-9254-83E26CABFD96}"/>
              </a:ext>
            </a:extLst>
          </p:cNvPr>
          <p:cNvGrpSpPr/>
          <p:nvPr/>
        </p:nvGrpSpPr>
        <p:grpSpPr>
          <a:xfrm>
            <a:off x="3918672" y="641043"/>
            <a:ext cx="4340995" cy="524256"/>
            <a:chOff x="3888990" y="641043"/>
            <a:chExt cx="4340995" cy="524256"/>
          </a:xfrm>
        </p:grpSpPr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0017CE16-983D-40DB-923E-6A80596AB41A}"/>
                </a:ext>
              </a:extLst>
            </p:cNvPr>
            <p:cNvCxnSpPr/>
            <p:nvPr/>
          </p:nvCxnSpPr>
          <p:spPr>
            <a:xfrm>
              <a:off x="3888991" y="641043"/>
              <a:ext cx="4340994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48BBCC14-68F9-41FB-ACE0-DA2F0C380902}"/>
                </a:ext>
              </a:extLst>
            </p:cNvPr>
            <p:cNvCxnSpPr/>
            <p:nvPr/>
          </p:nvCxnSpPr>
          <p:spPr>
            <a:xfrm>
              <a:off x="3888990" y="1165299"/>
              <a:ext cx="4340994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7DE48D4D-EA9F-4720-9B21-9D1A34D1EFE8}"/>
              </a:ext>
            </a:extLst>
          </p:cNvPr>
          <p:cNvSpPr txBox="1"/>
          <p:nvPr/>
        </p:nvSpPr>
        <p:spPr>
          <a:xfrm>
            <a:off x="3925345" y="1530721"/>
            <a:ext cx="4304639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200" dirty="0" smtClean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구현 과정에서 카페 위치를 지도에 나타냈었는데</a:t>
            </a:r>
            <a:r>
              <a:rPr lang="en-US" altLang="ko-KR" sz="1200" dirty="0" smtClean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,</a:t>
            </a:r>
          </a:p>
          <a:p>
            <a:pPr algn="ctr">
              <a:lnSpc>
                <a:spcPct val="120000"/>
              </a:lnSpc>
            </a:pPr>
            <a:r>
              <a:rPr lang="ko-KR" altLang="en-US" sz="1200" dirty="0" smtClean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종적으로 동 별로 색깔을 구분</a:t>
            </a:r>
            <a:r>
              <a:rPr lang="ko-KR" altLang="en-US" sz="1200" dirty="0" smtClean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해서 표시하였다</a:t>
            </a:r>
            <a:r>
              <a:rPr lang="en-US" altLang="ko-KR" sz="1200" dirty="0" smtClean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.</a:t>
            </a:r>
            <a:endParaRPr lang="ko-KR" altLang="en-US" sz="12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FAAF92C5-B07E-4E8B-B3A2-F7DE8AAB7F4A}"/>
              </a:ext>
            </a:extLst>
          </p:cNvPr>
          <p:cNvGrpSpPr/>
          <p:nvPr/>
        </p:nvGrpSpPr>
        <p:grpSpPr>
          <a:xfrm flipH="1">
            <a:off x="8063956" y="819432"/>
            <a:ext cx="166028" cy="157173"/>
            <a:chOff x="3888990" y="819432"/>
            <a:chExt cx="166028" cy="157173"/>
          </a:xfrm>
        </p:grpSpPr>
        <p:sp>
          <p:nvSpPr>
            <p:cNvPr id="17" name="모서리가 둥근 직사각형 21">
              <a:extLst>
                <a:ext uri="{FF2B5EF4-FFF2-40B4-BE49-F238E27FC236}">
                  <a16:creationId xmlns:a16="http://schemas.microsoft.com/office/drawing/2014/main" id="{E1FBEF0E-5812-45E6-B162-DF909631F3FC}"/>
                </a:ext>
              </a:extLst>
            </p:cNvPr>
            <p:cNvSpPr/>
            <p:nvPr/>
          </p:nvSpPr>
          <p:spPr>
            <a:xfrm>
              <a:off x="3888990" y="819432"/>
              <a:ext cx="166028" cy="157173"/>
            </a:xfrm>
            <a:prstGeom prst="roundRect">
              <a:avLst>
                <a:gd name="adj" fmla="val 355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Koverwatch" panose="02020603020101020101" pitchFamily="18" charset="-127"/>
                <a:ea typeface="Koverwatch" panose="02020603020101020101" pitchFamily="18" charset="-127"/>
              </a:endParaRPr>
            </a:p>
          </p:txBody>
        </p: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1579DC4F-D107-481D-A3DD-9891239BAE8A}"/>
                </a:ext>
              </a:extLst>
            </p:cNvPr>
            <p:cNvGrpSpPr/>
            <p:nvPr/>
          </p:nvGrpSpPr>
          <p:grpSpPr>
            <a:xfrm>
              <a:off x="3950097" y="858620"/>
              <a:ext cx="43815" cy="78797"/>
              <a:chOff x="3949065" y="866631"/>
              <a:chExt cx="43815" cy="78797"/>
            </a:xfrm>
          </p:grpSpPr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512AA136-96D7-4147-9258-E503CAD49535}"/>
                  </a:ext>
                </a:extLst>
              </p:cNvPr>
              <p:cNvCxnSpPr/>
              <p:nvPr/>
            </p:nvCxnSpPr>
            <p:spPr>
              <a:xfrm>
                <a:off x="3949065" y="866631"/>
                <a:ext cx="43815" cy="43815"/>
              </a:xfrm>
              <a:prstGeom prst="line">
                <a:avLst/>
              </a:prstGeom>
              <a:ln w="158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>
                <a:extLst>
                  <a:ext uri="{FF2B5EF4-FFF2-40B4-BE49-F238E27FC236}">
                    <a16:creationId xmlns:a16="http://schemas.microsoft.com/office/drawing/2014/main" id="{64F99E9B-4648-4E2C-9169-3D9F91167043}"/>
                  </a:ext>
                </a:extLst>
              </p:cNvPr>
              <p:cNvCxnSpPr/>
              <p:nvPr/>
            </p:nvCxnSpPr>
            <p:spPr>
              <a:xfrm flipV="1">
                <a:off x="3949065" y="901613"/>
                <a:ext cx="43815" cy="43815"/>
              </a:xfrm>
              <a:prstGeom prst="line">
                <a:avLst/>
              </a:prstGeom>
              <a:ln w="158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6DDC0B8-2DE6-4F54-A1F5-F467F54A7D5A}"/>
              </a:ext>
            </a:extLst>
          </p:cNvPr>
          <p:cNvSpPr/>
          <p:nvPr/>
        </p:nvSpPr>
        <p:spPr>
          <a:xfrm>
            <a:off x="3925345" y="1263299"/>
            <a:ext cx="4340994" cy="239061"/>
          </a:xfrm>
          <a:prstGeom prst="rect">
            <a:avLst/>
          </a:prstGeom>
          <a:pattFill prst="ltUpDiag">
            <a:fgClr>
              <a:schemeClr val="bg1">
                <a:lumMod val="6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grpSp>
        <p:nvGrpSpPr>
          <p:cNvPr id="156" name="그룹 155">
            <a:extLst>
              <a:ext uri="{FF2B5EF4-FFF2-40B4-BE49-F238E27FC236}">
                <a16:creationId xmlns:a16="http://schemas.microsoft.com/office/drawing/2014/main" id="{BEEF20BE-D60B-4276-9CC0-408966F88B9A}"/>
              </a:ext>
            </a:extLst>
          </p:cNvPr>
          <p:cNvGrpSpPr/>
          <p:nvPr/>
        </p:nvGrpSpPr>
        <p:grpSpPr>
          <a:xfrm>
            <a:off x="12669070" y="565707"/>
            <a:ext cx="3732362" cy="3804695"/>
            <a:chOff x="2216161" y="2473124"/>
            <a:chExt cx="3732362" cy="3804695"/>
          </a:xfrm>
        </p:grpSpPr>
        <p:sp>
          <p:nvSpPr>
            <p:cNvPr id="129" name="자유형: 도형 128">
              <a:extLst>
                <a:ext uri="{FF2B5EF4-FFF2-40B4-BE49-F238E27FC236}">
                  <a16:creationId xmlns:a16="http://schemas.microsoft.com/office/drawing/2014/main" id="{5265066E-710F-40C2-BB25-B1BD65E37774}"/>
                </a:ext>
              </a:extLst>
            </p:cNvPr>
            <p:cNvSpPr/>
            <p:nvPr/>
          </p:nvSpPr>
          <p:spPr>
            <a:xfrm>
              <a:off x="2930985" y="2781550"/>
              <a:ext cx="2239346" cy="2911151"/>
            </a:xfrm>
            <a:custGeom>
              <a:avLst/>
              <a:gdLst>
                <a:gd name="connsiteX0" fmla="*/ 830424 w 1698171"/>
                <a:gd name="connsiteY0" fmla="*/ 0 h 2911151"/>
                <a:gd name="connsiteX1" fmla="*/ 0 w 1698171"/>
                <a:gd name="connsiteY1" fmla="*/ 1017037 h 2911151"/>
                <a:gd name="connsiteX2" fmla="*/ 326571 w 1698171"/>
                <a:gd name="connsiteY2" fmla="*/ 1903445 h 2911151"/>
                <a:gd name="connsiteX3" fmla="*/ 830424 w 1698171"/>
                <a:gd name="connsiteY3" fmla="*/ 2911151 h 2911151"/>
                <a:gd name="connsiteX4" fmla="*/ 1315616 w 1698171"/>
                <a:gd name="connsiteY4" fmla="*/ 1894115 h 2911151"/>
                <a:gd name="connsiteX5" fmla="*/ 1698171 w 1698171"/>
                <a:gd name="connsiteY5" fmla="*/ 998376 h 2911151"/>
                <a:gd name="connsiteX6" fmla="*/ 830424 w 1698171"/>
                <a:gd name="connsiteY6" fmla="*/ 0 h 2911151"/>
                <a:gd name="connsiteX0" fmla="*/ 942391 w 1810138"/>
                <a:gd name="connsiteY0" fmla="*/ 0 h 2911151"/>
                <a:gd name="connsiteX1" fmla="*/ 111967 w 1810138"/>
                <a:gd name="connsiteY1" fmla="*/ 1017037 h 2911151"/>
                <a:gd name="connsiteX2" fmla="*/ 0 w 1810138"/>
                <a:gd name="connsiteY2" fmla="*/ 2183364 h 2911151"/>
                <a:gd name="connsiteX3" fmla="*/ 942391 w 1810138"/>
                <a:gd name="connsiteY3" fmla="*/ 2911151 h 2911151"/>
                <a:gd name="connsiteX4" fmla="*/ 1427583 w 1810138"/>
                <a:gd name="connsiteY4" fmla="*/ 1894115 h 2911151"/>
                <a:gd name="connsiteX5" fmla="*/ 1810138 w 1810138"/>
                <a:gd name="connsiteY5" fmla="*/ 998376 h 2911151"/>
                <a:gd name="connsiteX6" fmla="*/ 942391 w 1810138"/>
                <a:gd name="connsiteY6" fmla="*/ 0 h 2911151"/>
                <a:gd name="connsiteX0" fmla="*/ 942391 w 1810138"/>
                <a:gd name="connsiteY0" fmla="*/ 0 h 2911151"/>
                <a:gd name="connsiteX1" fmla="*/ 111967 w 1810138"/>
                <a:gd name="connsiteY1" fmla="*/ 1017037 h 2911151"/>
                <a:gd name="connsiteX2" fmla="*/ 0 w 1810138"/>
                <a:gd name="connsiteY2" fmla="*/ 2183364 h 2911151"/>
                <a:gd name="connsiteX3" fmla="*/ 942391 w 1810138"/>
                <a:gd name="connsiteY3" fmla="*/ 2911151 h 2911151"/>
                <a:gd name="connsiteX4" fmla="*/ 1735494 w 1810138"/>
                <a:gd name="connsiteY4" fmla="*/ 2108720 h 2911151"/>
                <a:gd name="connsiteX5" fmla="*/ 1810138 w 1810138"/>
                <a:gd name="connsiteY5" fmla="*/ 998376 h 2911151"/>
                <a:gd name="connsiteX6" fmla="*/ 942391 w 1810138"/>
                <a:gd name="connsiteY6" fmla="*/ 0 h 2911151"/>
                <a:gd name="connsiteX0" fmla="*/ 1194318 w 2062065"/>
                <a:gd name="connsiteY0" fmla="*/ 0 h 2911151"/>
                <a:gd name="connsiteX1" fmla="*/ 0 w 2062065"/>
                <a:gd name="connsiteY1" fmla="*/ 802433 h 2911151"/>
                <a:gd name="connsiteX2" fmla="*/ 251927 w 2062065"/>
                <a:gd name="connsiteY2" fmla="*/ 2183364 h 2911151"/>
                <a:gd name="connsiteX3" fmla="*/ 1194318 w 2062065"/>
                <a:gd name="connsiteY3" fmla="*/ 2911151 h 2911151"/>
                <a:gd name="connsiteX4" fmla="*/ 1987421 w 2062065"/>
                <a:gd name="connsiteY4" fmla="*/ 2108720 h 2911151"/>
                <a:gd name="connsiteX5" fmla="*/ 2062065 w 2062065"/>
                <a:gd name="connsiteY5" fmla="*/ 998376 h 2911151"/>
                <a:gd name="connsiteX6" fmla="*/ 1194318 w 2062065"/>
                <a:gd name="connsiteY6" fmla="*/ 0 h 2911151"/>
                <a:gd name="connsiteX0" fmla="*/ 1194318 w 2239346"/>
                <a:gd name="connsiteY0" fmla="*/ 0 h 2911151"/>
                <a:gd name="connsiteX1" fmla="*/ 0 w 2239346"/>
                <a:gd name="connsiteY1" fmla="*/ 802433 h 2911151"/>
                <a:gd name="connsiteX2" fmla="*/ 251927 w 2239346"/>
                <a:gd name="connsiteY2" fmla="*/ 2183364 h 2911151"/>
                <a:gd name="connsiteX3" fmla="*/ 1194318 w 2239346"/>
                <a:gd name="connsiteY3" fmla="*/ 2911151 h 2911151"/>
                <a:gd name="connsiteX4" fmla="*/ 1987421 w 2239346"/>
                <a:gd name="connsiteY4" fmla="*/ 2108720 h 2911151"/>
                <a:gd name="connsiteX5" fmla="*/ 2239346 w 2239346"/>
                <a:gd name="connsiteY5" fmla="*/ 905070 h 2911151"/>
                <a:gd name="connsiteX6" fmla="*/ 1194318 w 2239346"/>
                <a:gd name="connsiteY6" fmla="*/ 0 h 2911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9346" h="2911151">
                  <a:moveTo>
                    <a:pt x="1194318" y="0"/>
                  </a:moveTo>
                  <a:lnTo>
                    <a:pt x="0" y="802433"/>
                  </a:lnTo>
                  <a:lnTo>
                    <a:pt x="251927" y="2183364"/>
                  </a:lnTo>
                  <a:lnTo>
                    <a:pt x="1194318" y="2911151"/>
                  </a:lnTo>
                  <a:lnTo>
                    <a:pt x="1987421" y="2108720"/>
                  </a:lnTo>
                  <a:lnTo>
                    <a:pt x="2239346" y="905070"/>
                  </a:lnTo>
                  <a:lnTo>
                    <a:pt x="1194318" y="0"/>
                  </a:lnTo>
                  <a:close/>
                </a:path>
              </a:pathLst>
            </a:custGeom>
            <a:solidFill>
              <a:srgbClr val="E7B895">
                <a:alpha val="3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Koverwatch" panose="02020603020101020101" pitchFamily="18" charset="-127"/>
                <a:ea typeface="Koverwatch" panose="02020603020101020101" pitchFamily="18" charset="-127"/>
              </a:endParaRPr>
            </a:p>
          </p:txBody>
        </p:sp>
        <p:sp>
          <p:nvSpPr>
            <p:cNvPr id="4" name="육각형 3">
              <a:extLst>
                <a:ext uri="{FF2B5EF4-FFF2-40B4-BE49-F238E27FC236}">
                  <a16:creationId xmlns:a16="http://schemas.microsoft.com/office/drawing/2014/main" id="{12CB8448-56F0-4FDB-AAEB-6B9DA8624924}"/>
                </a:ext>
              </a:extLst>
            </p:cNvPr>
            <p:cNvSpPr/>
            <p:nvPr/>
          </p:nvSpPr>
          <p:spPr>
            <a:xfrm rot="5400000">
              <a:off x="2553979" y="2983662"/>
              <a:ext cx="3143356" cy="2733475"/>
            </a:xfrm>
            <a:prstGeom prst="hexagon">
              <a:avLst/>
            </a:prstGeom>
            <a:noFill/>
            <a:ln w="63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Koverwatch" panose="02020603020101020101" pitchFamily="18" charset="-127"/>
                <a:ea typeface="Koverwatch" panose="02020603020101020101" pitchFamily="18" charset="-127"/>
              </a:endParaRPr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93ECE235-938D-4860-961C-DDA5A257A3CA}"/>
                </a:ext>
              </a:extLst>
            </p:cNvPr>
            <p:cNvCxnSpPr>
              <a:stCxn id="4" idx="3"/>
              <a:endCxn id="4" idx="0"/>
            </p:cNvCxnSpPr>
            <p:nvPr/>
          </p:nvCxnSpPr>
          <p:spPr>
            <a:xfrm>
              <a:off x="4125657" y="2778722"/>
              <a:ext cx="0" cy="3143356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연결선 111">
              <a:extLst>
                <a:ext uri="{FF2B5EF4-FFF2-40B4-BE49-F238E27FC236}">
                  <a16:creationId xmlns:a16="http://schemas.microsoft.com/office/drawing/2014/main" id="{CCEF320E-823E-4007-A931-0BD62D5D81C2}"/>
                </a:ext>
              </a:extLst>
            </p:cNvPr>
            <p:cNvCxnSpPr>
              <a:cxnSpLocks/>
              <a:stCxn id="4" idx="2"/>
              <a:endCxn id="4" idx="5"/>
            </p:cNvCxnSpPr>
            <p:nvPr/>
          </p:nvCxnSpPr>
          <p:spPr>
            <a:xfrm>
              <a:off x="2758921" y="3462091"/>
              <a:ext cx="2733473" cy="177661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연결선 112">
              <a:extLst>
                <a:ext uri="{FF2B5EF4-FFF2-40B4-BE49-F238E27FC236}">
                  <a16:creationId xmlns:a16="http://schemas.microsoft.com/office/drawing/2014/main" id="{ED069FA5-2C77-4E5E-B3D4-6C64AABB1C10}"/>
                </a:ext>
              </a:extLst>
            </p:cNvPr>
            <p:cNvCxnSpPr>
              <a:cxnSpLocks/>
              <a:stCxn id="4" idx="1"/>
              <a:endCxn id="4" idx="4"/>
            </p:cNvCxnSpPr>
            <p:nvPr/>
          </p:nvCxnSpPr>
          <p:spPr>
            <a:xfrm flipV="1">
              <a:off x="2758921" y="3462091"/>
              <a:ext cx="2733473" cy="177661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6" name="타원 115">
              <a:extLst>
                <a:ext uri="{FF2B5EF4-FFF2-40B4-BE49-F238E27FC236}">
                  <a16:creationId xmlns:a16="http://schemas.microsoft.com/office/drawing/2014/main" id="{C1A55DF9-CBAA-4084-A8AA-82B47F82C4F4}"/>
                </a:ext>
              </a:extLst>
            </p:cNvPr>
            <p:cNvSpPr/>
            <p:nvPr/>
          </p:nvSpPr>
          <p:spPr>
            <a:xfrm>
              <a:off x="3768131" y="3880724"/>
              <a:ext cx="715050" cy="93935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Koverwatch" panose="02020603020101020101" pitchFamily="18" charset="-127"/>
                <a:ea typeface="Koverwatch" panose="02020603020101020101" pitchFamily="18" charset="-127"/>
              </a:endParaRPr>
            </a:p>
          </p:txBody>
        </p:sp>
        <p:pic>
          <p:nvPicPr>
            <p:cNvPr id="117" name="그림 116">
              <a:extLst>
                <a:ext uri="{FF2B5EF4-FFF2-40B4-BE49-F238E27FC236}">
                  <a16:creationId xmlns:a16="http://schemas.microsoft.com/office/drawing/2014/main" id="{7A28D816-D90B-4B74-AA46-DA71EA7120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3897755" y="3940999"/>
              <a:ext cx="455804" cy="863835"/>
            </a:xfrm>
            <a:custGeom>
              <a:avLst/>
              <a:gdLst>
                <a:gd name="connsiteX0" fmla="*/ 46045 w 606675"/>
                <a:gd name="connsiteY0" fmla="*/ 0 h 1149763"/>
                <a:gd name="connsiteX1" fmla="*/ 560630 w 606675"/>
                <a:gd name="connsiteY1" fmla="*/ 0 h 1149763"/>
                <a:gd name="connsiteX2" fmla="*/ 569399 w 606675"/>
                <a:gd name="connsiteY2" fmla="*/ 6253 h 1149763"/>
                <a:gd name="connsiteX3" fmla="*/ 606675 w 606675"/>
                <a:gd name="connsiteY3" fmla="*/ 46656 h 1149763"/>
                <a:gd name="connsiteX4" fmla="*/ 606675 w 606675"/>
                <a:gd name="connsiteY4" fmla="*/ 1002596 h 1149763"/>
                <a:gd name="connsiteX5" fmla="*/ 569399 w 606675"/>
                <a:gd name="connsiteY5" fmla="*/ 1043000 h 1149763"/>
                <a:gd name="connsiteX6" fmla="*/ 303337 w 606675"/>
                <a:gd name="connsiteY6" fmla="*/ 1149763 h 1149763"/>
                <a:gd name="connsiteX7" fmla="*/ 37276 w 606675"/>
                <a:gd name="connsiteY7" fmla="*/ 1043000 h 1149763"/>
                <a:gd name="connsiteX8" fmla="*/ 0 w 606675"/>
                <a:gd name="connsiteY8" fmla="*/ 1002597 h 1149763"/>
                <a:gd name="connsiteX9" fmla="*/ 0 w 606675"/>
                <a:gd name="connsiteY9" fmla="*/ 46655 h 1149763"/>
                <a:gd name="connsiteX10" fmla="*/ 37276 w 606675"/>
                <a:gd name="connsiteY10" fmla="*/ 6253 h 1149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06675" h="1149763">
                  <a:moveTo>
                    <a:pt x="46045" y="0"/>
                  </a:moveTo>
                  <a:lnTo>
                    <a:pt x="560630" y="0"/>
                  </a:lnTo>
                  <a:lnTo>
                    <a:pt x="569399" y="6253"/>
                  </a:lnTo>
                  <a:lnTo>
                    <a:pt x="606675" y="46656"/>
                  </a:lnTo>
                  <a:lnTo>
                    <a:pt x="606675" y="1002596"/>
                  </a:lnTo>
                  <a:lnTo>
                    <a:pt x="569399" y="1043000"/>
                  </a:lnTo>
                  <a:cubicBezTo>
                    <a:pt x="493450" y="1110405"/>
                    <a:pt x="401893" y="1149763"/>
                    <a:pt x="303337" y="1149763"/>
                  </a:cubicBezTo>
                  <a:cubicBezTo>
                    <a:pt x="204782" y="1149763"/>
                    <a:pt x="113225" y="1110405"/>
                    <a:pt x="37276" y="1043000"/>
                  </a:cubicBezTo>
                  <a:lnTo>
                    <a:pt x="0" y="1002597"/>
                  </a:lnTo>
                  <a:lnTo>
                    <a:pt x="0" y="46655"/>
                  </a:lnTo>
                  <a:lnTo>
                    <a:pt x="37276" y="6253"/>
                  </a:lnTo>
                  <a:close/>
                </a:path>
              </a:pathLst>
            </a:custGeom>
          </p:spPr>
        </p:pic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245BB49B-134A-469B-8408-64A893BD4481}"/>
                </a:ext>
              </a:extLst>
            </p:cNvPr>
            <p:cNvSpPr txBox="1"/>
            <p:nvPr/>
          </p:nvSpPr>
          <p:spPr>
            <a:xfrm>
              <a:off x="3947418" y="2473124"/>
              <a:ext cx="369011" cy="2954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ko-KR" altLang="en-US" sz="110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Koverwatch" panose="02020603020101020101" pitchFamily="18" charset="-127"/>
                  <a:ea typeface="Koverwatch" panose="02020603020101020101" pitchFamily="18" charset="-127"/>
                </a:rPr>
                <a:t>똘끼</a:t>
              </a:r>
              <a:endParaRPr lang="ko-KR" altLang="en-US" sz="1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endParaRP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8C81CD13-436C-49A2-8125-AE0A386A1FEA}"/>
                </a:ext>
              </a:extLst>
            </p:cNvPr>
            <p:cNvSpPr txBox="1"/>
            <p:nvPr/>
          </p:nvSpPr>
          <p:spPr>
            <a:xfrm>
              <a:off x="3937258" y="5982353"/>
              <a:ext cx="365806" cy="2954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ko-KR" altLang="en-US" sz="110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Koverwatch" panose="02020603020101020101" pitchFamily="18" charset="-127"/>
                  <a:ea typeface="Koverwatch" panose="02020603020101020101" pitchFamily="18" charset="-127"/>
                </a:rPr>
                <a:t>긍정</a:t>
              </a:r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FAE4B14E-4FFF-4C28-9B94-1D4EFAD3A399}"/>
                </a:ext>
              </a:extLst>
            </p:cNvPr>
            <p:cNvSpPr txBox="1"/>
            <p:nvPr/>
          </p:nvSpPr>
          <p:spPr>
            <a:xfrm>
              <a:off x="5488141" y="5198971"/>
              <a:ext cx="460382" cy="2954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110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Koverwatch" panose="02020603020101020101" pitchFamily="18" charset="-127"/>
                  <a:ea typeface="Koverwatch" panose="02020603020101020101" pitchFamily="18" charset="-127"/>
                </a:rPr>
                <a:t>근면함</a:t>
              </a: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CB900F0E-650D-41D9-85A9-C9E8D068A510}"/>
                </a:ext>
              </a:extLst>
            </p:cNvPr>
            <p:cNvSpPr txBox="1"/>
            <p:nvPr/>
          </p:nvSpPr>
          <p:spPr>
            <a:xfrm>
              <a:off x="5486898" y="3239786"/>
              <a:ext cx="373820" cy="2954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1100" dirty="0" err="1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Koverwatch" panose="02020603020101020101" pitchFamily="18" charset="-127"/>
                  <a:ea typeface="Koverwatch" panose="02020603020101020101" pitchFamily="18" charset="-127"/>
                </a:rPr>
                <a:t>멘탈</a:t>
              </a:r>
              <a:endParaRPr lang="ko-KR" altLang="en-US" sz="1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endParaRPr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76CA9EDD-30D0-43A0-8AA7-D492FEA65BAB}"/>
                </a:ext>
              </a:extLst>
            </p:cNvPr>
            <p:cNvSpPr txBox="1"/>
            <p:nvPr/>
          </p:nvSpPr>
          <p:spPr>
            <a:xfrm>
              <a:off x="2216161" y="5238709"/>
              <a:ext cx="542135" cy="2954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ko-KR" altLang="en-US" sz="110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Koverwatch" panose="02020603020101020101" pitchFamily="18" charset="-127"/>
                  <a:ea typeface="Koverwatch" panose="02020603020101020101" pitchFamily="18" charset="-127"/>
                </a:rPr>
                <a:t>도전정신</a:t>
              </a: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A5F89D16-0BB9-4486-B66A-A1A05EFD55A0}"/>
                </a:ext>
              </a:extLst>
            </p:cNvPr>
            <p:cNvSpPr txBox="1"/>
            <p:nvPr/>
          </p:nvSpPr>
          <p:spPr>
            <a:xfrm>
              <a:off x="2384836" y="3279524"/>
              <a:ext cx="372217" cy="2954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ko-KR" altLang="en-US" sz="110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Koverwatch" panose="02020603020101020101" pitchFamily="18" charset="-127"/>
                  <a:ea typeface="Koverwatch" panose="02020603020101020101" pitchFamily="18" charset="-127"/>
                </a:rPr>
                <a:t>노래</a:t>
              </a:r>
              <a:endParaRPr lang="ko-KR" altLang="en-US" sz="1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endParaRPr>
            </a:p>
          </p:txBody>
        </p:sp>
      </p:grpSp>
      <p:grpSp>
        <p:nvGrpSpPr>
          <p:cNvPr id="159" name="그룹 158">
            <a:extLst>
              <a:ext uri="{FF2B5EF4-FFF2-40B4-BE49-F238E27FC236}">
                <a16:creationId xmlns:a16="http://schemas.microsoft.com/office/drawing/2014/main" id="{8EE616BC-BFA4-4162-AA0D-952DEBE3869E}"/>
              </a:ext>
            </a:extLst>
          </p:cNvPr>
          <p:cNvGrpSpPr/>
          <p:nvPr/>
        </p:nvGrpSpPr>
        <p:grpSpPr>
          <a:xfrm>
            <a:off x="13084250" y="4652865"/>
            <a:ext cx="3317182" cy="597874"/>
            <a:chOff x="6475221" y="2527614"/>
            <a:chExt cx="3317182" cy="597874"/>
          </a:xfrm>
        </p:grpSpPr>
        <p:grpSp>
          <p:nvGrpSpPr>
            <p:cNvPr id="147" name="그룹 146">
              <a:extLst>
                <a:ext uri="{FF2B5EF4-FFF2-40B4-BE49-F238E27FC236}">
                  <a16:creationId xmlns:a16="http://schemas.microsoft.com/office/drawing/2014/main" id="{8015C346-6829-4D13-9725-4C288981C62B}"/>
                </a:ext>
              </a:extLst>
            </p:cNvPr>
            <p:cNvGrpSpPr/>
            <p:nvPr/>
          </p:nvGrpSpPr>
          <p:grpSpPr>
            <a:xfrm>
              <a:off x="6545350" y="2937345"/>
              <a:ext cx="3247053" cy="188143"/>
              <a:chOff x="6545350" y="3153540"/>
              <a:chExt cx="3247053" cy="275460"/>
            </a:xfrm>
          </p:grpSpPr>
          <p:sp>
            <p:nvSpPr>
              <p:cNvPr id="130" name="사각형: 둥근 모서리 129">
                <a:extLst>
                  <a:ext uri="{FF2B5EF4-FFF2-40B4-BE49-F238E27FC236}">
                    <a16:creationId xmlns:a16="http://schemas.microsoft.com/office/drawing/2014/main" id="{C6B7D669-6831-4573-86D5-00808E1E5DCA}"/>
                  </a:ext>
                </a:extLst>
              </p:cNvPr>
              <p:cNvSpPr/>
              <p:nvPr/>
            </p:nvSpPr>
            <p:spPr>
              <a:xfrm>
                <a:off x="6545350" y="3153540"/>
                <a:ext cx="3247053" cy="275460"/>
              </a:xfrm>
              <a:prstGeom prst="roundRect">
                <a:avLst>
                  <a:gd name="adj" fmla="val 50000"/>
                </a:avLst>
              </a:prstGeom>
              <a:solidFill>
                <a:srgbClr val="E7B895">
                  <a:alpha val="34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Koverwatch" panose="02020603020101020101" pitchFamily="18" charset="-127"/>
                  <a:ea typeface="Koverwatch" panose="02020603020101020101" pitchFamily="18" charset="-127"/>
                </a:endParaRPr>
              </a:p>
            </p:txBody>
          </p:sp>
          <p:sp>
            <p:nvSpPr>
              <p:cNvPr id="134" name="사각형: 둥근 모서리 133">
                <a:extLst>
                  <a:ext uri="{FF2B5EF4-FFF2-40B4-BE49-F238E27FC236}">
                    <a16:creationId xmlns:a16="http://schemas.microsoft.com/office/drawing/2014/main" id="{69F9AAC3-CFB7-4165-8CC0-7D8F9F9DC345}"/>
                  </a:ext>
                </a:extLst>
              </p:cNvPr>
              <p:cNvSpPr/>
              <p:nvPr/>
            </p:nvSpPr>
            <p:spPr>
              <a:xfrm>
                <a:off x="6662463" y="3227543"/>
                <a:ext cx="2435817" cy="128505"/>
              </a:xfrm>
              <a:prstGeom prst="roundRect">
                <a:avLst>
                  <a:gd name="adj" fmla="val 50000"/>
                </a:avLst>
              </a:prstGeom>
              <a:solidFill>
                <a:srgbClr val="E89C6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Koverwatch" panose="02020603020101020101" pitchFamily="18" charset="-127"/>
                  <a:ea typeface="Koverwatch" panose="02020603020101020101" pitchFamily="18" charset="-127"/>
                </a:endParaRPr>
              </a:p>
            </p:txBody>
          </p:sp>
        </p:grp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2E22BC3A-3967-4816-B1FA-30347D3EDDEB}"/>
                </a:ext>
              </a:extLst>
            </p:cNvPr>
            <p:cNvSpPr txBox="1"/>
            <p:nvPr/>
          </p:nvSpPr>
          <p:spPr>
            <a:xfrm>
              <a:off x="6475221" y="2527614"/>
              <a:ext cx="853119" cy="3139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1200" b="1" spc="-15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Koverwatch" panose="02020603020101020101" pitchFamily="18" charset="-127"/>
                  <a:ea typeface="Koverwatch" panose="02020603020101020101" pitchFamily="18" charset="-127"/>
                </a:rPr>
                <a:t>피도리의 </a:t>
              </a:r>
              <a:r>
                <a:rPr lang="ko-KR" altLang="en-US" sz="1200" b="1" spc="-150" dirty="0" err="1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Koverwatch" panose="02020603020101020101" pitchFamily="18" charset="-127"/>
                  <a:ea typeface="Koverwatch" panose="02020603020101020101" pitchFamily="18" charset="-127"/>
                </a:rPr>
                <a:t>멘탈</a:t>
              </a:r>
              <a:r>
                <a:rPr lang="ko-KR" altLang="en-US" sz="1200" b="1" spc="-15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Koverwatch" panose="02020603020101020101" pitchFamily="18" charset="-127"/>
                  <a:ea typeface="Koverwatch" panose="02020603020101020101" pitchFamily="18" charset="-127"/>
                </a:rPr>
                <a:t> 건강</a:t>
              </a:r>
            </a:p>
          </p:txBody>
        </p:sp>
        <p:sp>
          <p:nvSpPr>
            <p:cNvPr id="144" name="이등변 삼각형 143">
              <a:extLst>
                <a:ext uri="{FF2B5EF4-FFF2-40B4-BE49-F238E27FC236}">
                  <a16:creationId xmlns:a16="http://schemas.microsoft.com/office/drawing/2014/main" id="{CB3F6343-FAAC-47C1-B7EE-6934C7D84ED0}"/>
                </a:ext>
              </a:extLst>
            </p:cNvPr>
            <p:cNvSpPr/>
            <p:nvPr/>
          </p:nvSpPr>
          <p:spPr>
            <a:xfrm flipV="1">
              <a:off x="9034805" y="2692708"/>
              <a:ext cx="126949" cy="90445"/>
            </a:xfrm>
            <a:prstGeom prst="triangle">
              <a:avLst/>
            </a:prstGeom>
            <a:solidFill>
              <a:srgbClr val="E89C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Koverwatch" panose="02020603020101020101" pitchFamily="18" charset="-127"/>
                <a:ea typeface="Koverwatch" panose="02020603020101020101" pitchFamily="18" charset="-127"/>
              </a:endParaRPr>
            </a:p>
          </p:txBody>
        </p:sp>
      </p:grpSp>
      <p:grpSp>
        <p:nvGrpSpPr>
          <p:cNvPr id="158" name="그룹 157">
            <a:extLst>
              <a:ext uri="{FF2B5EF4-FFF2-40B4-BE49-F238E27FC236}">
                <a16:creationId xmlns:a16="http://schemas.microsoft.com/office/drawing/2014/main" id="{8DA42458-B3E0-4848-A2E7-F69E722C76A1}"/>
              </a:ext>
            </a:extLst>
          </p:cNvPr>
          <p:cNvGrpSpPr/>
          <p:nvPr/>
        </p:nvGrpSpPr>
        <p:grpSpPr>
          <a:xfrm>
            <a:off x="13084250" y="6181721"/>
            <a:ext cx="3317182" cy="577785"/>
            <a:chOff x="6475221" y="4087507"/>
            <a:chExt cx="3317182" cy="577785"/>
          </a:xfrm>
        </p:grpSpPr>
        <p:grpSp>
          <p:nvGrpSpPr>
            <p:cNvPr id="148" name="그룹 147">
              <a:extLst>
                <a:ext uri="{FF2B5EF4-FFF2-40B4-BE49-F238E27FC236}">
                  <a16:creationId xmlns:a16="http://schemas.microsoft.com/office/drawing/2014/main" id="{1985408C-84B4-4147-93ED-121C86F0260F}"/>
                </a:ext>
              </a:extLst>
            </p:cNvPr>
            <p:cNvGrpSpPr/>
            <p:nvPr/>
          </p:nvGrpSpPr>
          <p:grpSpPr>
            <a:xfrm>
              <a:off x="6545350" y="4477149"/>
              <a:ext cx="3247053" cy="188143"/>
              <a:chOff x="6545350" y="4321483"/>
              <a:chExt cx="3247053" cy="275460"/>
            </a:xfrm>
          </p:grpSpPr>
          <p:sp>
            <p:nvSpPr>
              <p:cNvPr id="132" name="사각형: 둥근 모서리 131">
                <a:extLst>
                  <a:ext uri="{FF2B5EF4-FFF2-40B4-BE49-F238E27FC236}">
                    <a16:creationId xmlns:a16="http://schemas.microsoft.com/office/drawing/2014/main" id="{258952DB-4AC8-4B44-B2D7-C882146E3D9A}"/>
                  </a:ext>
                </a:extLst>
              </p:cNvPr>
              <p:cNvSpPr/>
              <p:nvPr/>
            </p:nvSpPr>
            <p:spPr>
              <a:xfrm>
                <a:off x="6545350" y="4321483"/>
                <a:ext cx="3247053" cy="275460"/>
              </a:xfrm>
              <a:prstGeom prst="roundRect">
                <a:avLst>
                  <a:gd name="adj" fmla="val 50000"/>
                </a:avLst>
              </a:prstGeom>
              <a:solidFill>
                <a:srgbClr val="E7B895">
                  <a:alpha val="34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Koverwatch" panose="02020603020101020101" pitchFamily="18" charset="-127"/>
                  <a:ea typeface="Koverwatch" panose="02020603020101020101" pitchFamily="18" charset="-127"/>
                </a:endParaRPr>
              </a:p>
            </p:txBody>
          </p:sp>
          <p:sp>
            <p:nvSpPr>
              <p:cNvPr id="135" name="사각형: 둥근 모서리 134">
                <a:extLst>
                  <a:ext uri="{FF2B5EF4-FFF2-40B4-BE49-F238E27FC236}">
                    <a16:creationId xmlns:a16="http://schemas.microsoft.com/office/drawing/2014/main" id="{93A0F17B-57B0-42DC-B5F0-AC939E823E49}"/>
                  </a:ext>
                </a:extLst>
              </p:cNvPr>
              <p:cNvSpPr/>
              <p:nvPr/>
            </p:nvSpPr>
            <p:spPr>
              <a:xfrm>
                <a:off x="6662463" y="4394960"/>
                <a:ext cx="2023246" cy="128505"/>
              </a:xfrm>
              <a:prstGeom prst="roundRect">
                <a:avLst>
                  <a:gd name="adj" fmla="val 50000"/>
                </a:avLst>
              </a:prstGeom>
              <a:solidFill>
                <a:srgbClr val="E89C6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Koverwatch" panose="02020603020101020101" pitchFamily="18" charset="-127"/>
                  <a:ea typeface="Koverwatch" panose="02020603020101020101" pitchFamily="18" charset="-127"/>
                </a:endParaRPr>
              </a:p>
            </p:txBody>
          </p:sp>
        </p:grp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4AAA9393-A2A1-4891-A984-B5993DF5A440}"/>
                </a:ext>
              </a:extLst>
            </p:cNvPr>
            <p:cNvSpPr txBox="1"/>
            <p:nvPr/>
          </p:nvSpPr>
          <p:spPr>
            <a:xfrm>
              <a:off x="6475221" y="4087507"/>
              <a:ext cx="776175" cy="3139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1200" b="1" spc="-15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Koverwatch" panose="02020603020101020101" pitchFamily="18" charset="-127"/>
                  <a:ea typeface="Koverwatch" panose="02020603020101020101" pitchFamily="18" charset="-127"/>
                </a:rPr>
                <a:t>노래방 성대 건강</a:t>
              </a:r>
              <a:endParaRPr lang="ko-KR" altLang="en-US" sz="1200" b="1" spc="-15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endParaRPr>
            </a:p>
          </p:txBody>
        </p:sp>
        <p:sp>
          <p:nvSpPr>
            <p:cNvPr id="145" name="이등변 삼각형 144">
              <a:extLst>
                <a:ext uri="{FF2B5EF4-FFF2-40B4-BE49-F238E27FC236}">
                  <a16:creationId xmlns:a16="http://schemas.microsoft.com/office/drawing/2014/main" id="{F268ED42-E1ED-49B4-BC66-D3AB402A51C7}"/>
                </a:ext>
              </a:extLst>
            </p:cNvPr>
            <p:cNvSpPr/>
            <p:nvPr/>
          </p:nvSpPr>
          <p:spPr>
            <a:xfrm flipV="1">
              <a:off x="8622233" y="4238163"/>
              <a:ext cx="126949" cy="90445"/>
            </a:xfrm>
            <a:prstGeom prst="triangle">
              <a:avLst/>
            </a:prstGeom>
            <a:solidFill>
              <a:srgbClr val="E89C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Koverwatch" panose="02020603020101020101" pitchFamily="18" charset="-127"/>
                <a:ea typeface="Koverwatch" panose="02020603020101020101" pitchFamily="18" charset="-127"/>
              </a:endParaRPr>
            </a:p>
          </p:txBody>
        </p:sp>
      </p:grpSp>
      <p:grpSp>
        <p:nvGrpSpPr>
          <p:cNvPr id="157" name="그룹 156">
            <a:extLst>
              <a:ext uri="{FF2B5EF4-FFF2-40B4-BE49-F238E27FC236}">
                <a16:creationId xmlns:a16="http://schemas.microsoft.com/office/drawing/2014/main" id="{B20709B1-9C10-4EEB-9271-8264A1B6D867}"/>
              </a:ext>
            </a:extLst>
          </p:cNvPr>
          <p:cNvGrpSpPr/>
          <p:nvPr/>
        </p:nvGrpSpPr>
        <p:grpSpPr>
          <a:xfrm>
            <a:off x="13084250" y="7690488"/>
            <a:ext cx="3317182" cy="589647"/>
            <a:chOff x="6475221" y="5627310"/>
            <a:chExt cx="3317182" cy="589647"/>
          </a:xfrm>
        </p:grpSpPr>
        <p:grpSp>
          <p:nvGrpSpPr>
            <p:cNvPr id="149" name="그룹 148">
              <a:extLst>
                <a:ext uri="{FF2B5EF4-FFF2-40B4-BE49-F238E27FC236}">
                  <a16:creationId xmlns:a16="http://schemas.microsoft.com/office/drawing/2014/main" id="{A80182CB-6460-46F9-947D-FC7188217F96}"/>
                </a:ext>
              </a:extLst>
            </p:cNvPr>
            <p:cNvGrpSpPr/>
            <p:nvPr/>
          </p:nvGrpSpPr>
          <p:grpSpPr>
            <a:xfrm>
              <a:off x="6545350" y="6028814"/>
              <a:ext cx="3247053" cy="188143"/>
              <a:chOff x="6545350" y="5489426"/>
              <a:chExt cx="3247053" cy="275460"/>
            </a:xfrm>
          </p:grpSpPr>
          <p:sp>
            <p:nvSpPr>
              <p:cNvPr id="133" name="사각형: 둥근 모서리 132">
                <a:extLst>
                  <a:ext uri="{FF2B5EF4-FFF2-40B4-BE49-F238E27FC236}">
                    <a16:creationId xmlns:a16="http://schemas.microsoft.com/office/drawing/2014/main" id="{8F015FCB-215C-4CFA-9C9D-A22CDBB013D7}"/>
                  </a:ext>
                </a:extLst>
              </p:cNvPr>
              <p:cNvSpPr/>
              <p:nvPr/>
            </p:nvSpPr>
            <p:spPr>
              <a:xfrm>
                <a:off x="6545350" y="5489426"/>
                <a:ext cx="3247053" cy="275460"/>
              </a:xfrm>
              <a:prstGeom prst="roundRect">
                <a:avLst>
                  <a:gd name="adj" fmla="val 50000"/>
                </a:avLst>
              </a:prstGeom>
              <a:solidFill>
                <a:srgbClr val="E7B895">
                  <a:alpha val="34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Koverwatch" panose="02020603020101020101" pitchFamily="18" charset="-127"/>
                  <a:ea typeface="Koverwatch" panose="02020603020101020101" pitchFamily="18" charset="-127"/>
                </a:endParaRPr>
              </a:p>
            </p:txBody>
          </p:sp>
          <p:sp>
            <p:nvSpPr>
              <p:cNvPr id="136" name="사각형: 둥근 모서리 135">
                <a:extLst>
                  <a:ext uri="{FF2B5EF4-FFF2-40B4-BE49-F238E27FC236}">
                    <a16:creationId xmlns:a16="http://schemas.microsoft.com/office/drawing/2014/main" id="{6EDB753D-A4E4-41A3-9B7A-DF8D6D212033}"/>
                  </a:ext>
                </a:extLst>
              </p:cNvPr>
              <p:cNvSpPr/>
              <p:nvPr/>
            </p:nvSpPr>
            <p:spPr>
              <a:xfrm>
                <a:off x="6662461" y="5562377"/>
                <a:ext cx="2637749" cy="128505"/>
              </a:xfrm>
              <a:prstGeom prst="roundRect">
                <a:avLst>
                  <a:gd name="adj" fmla="val 50000"/>
                </a:avLst>
              </a:prstGeom>
              <a:solidFill>
                <a:srgbClr val="E89C6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Koverwatch" panose="02020603020101020101" pitchFamily="18" charset="-127"/>
                  <a:ea typeface="Koverwatch" panose="02020603020101020101" pitchFamily="18" charset="-127"/>
                </a:endParaRPr>
              </a:p>
            </p:txBody>
          </p:sp>
        </p:grp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F8E4B191-32D2-47E4-A53B-5D138C971ABD}"/>
                </a:ext>
              </a:extLst>
            </p:cNvPr>
            <p:cNvSpPr txBox="1"/>
            <p:nvPr/>
          </p:nvSpPr>
          <p:spPr>
            <a:xfrm>
              <a:off x="6475221" y="5627310"/>
              <a:ext cx="970137" cy="3139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1200" b="1" spc="-15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Koverwatch" panose="02020603020101020101" pitchFamily="18" charset="-127"/>
                  <a:ea typeface="Koverwatch" panose="02020603020101020101" pitchFamily="18" charset="-127"/>
                </a:rPr>
                <a:t>담배 술 </a:t>
              </a:r>
              <a:r>
                <a:rPr lang="ko-KR" altLang="en-US" sz="1200" b="1" spc="-150" dirty="0" err="1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Koverwatch" panose="02020603020101020101" pitchFamily="18" charset="-127"/>
                  <a:ea typeface="Koverwatch" panose="02020603020101020101" pitchFamily="18" charset="-127"/>
                </a:rPr>
                <a:t>안하는</a:t>
              </a:r>
              <a:r>
                <a:rPr lang="ko-KR" altLang="en-US" sz="1200" b="1" spc="-15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Koverwatch" panose="02020603020101020101" pitchFamily="18" charset="-127"/>
                  <a:ea typeface="Koverwatch" panose="02020603020101020101" pitchFamily="18" charset="-127"/>
                </a:rPr>
                <a:t> 간 건강</a:t>
              </a:r>
            </a:p>
          </p:txBody>
        </p:sp>
        <p:sp>
          <p:nvSpPr>
            <p:cNvPr id="146" name="이등변 삼각형 145">
              <a:extLst>
                <a:ext uri="{FF2B5EF4-FFF2-40B4-BE49-F238E27FC236}">
                  <a16:creationId xmlns:a16="http://schemas.microsoft.com/office/drawing/2014/main" id="{D7EBAE4B-3CDD-460D-ADB9-187EA63DB15B}"/>
                </a:ext>
              </a:extLst>
            </p:cNvPr>
            <p:cNvSpPr/>
            <p:nvPr/>
          </p:nvSpPr>
          <p:spPr>
            <a:xfrm flipV="1">
              <a:off x="9236735" y="5792939"/>
              <a:ext cx="126949" cy="90445"/>
            </a:xfrm>
            <a:prstGeom prst="triangle">
              <a:avLst/>
            </a:prstGeom>
            <a:solidFill>
              <a:srgbClr val="E89C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Koverwatch" panose="02020603020101020101" pitchFamily="18" charset="-127"/>
                <a:ea typeface="Koverwatch" panose="02020603020101020101" pitchFamily="18" charset="-127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725" y="2185678"/>
            <a:ext cx="9938094" cy="4146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195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BEB04BDB-D985-4599-A5B9-77F0E3C1C87B}"/>
              </a:ext>
            </a:extLst>
          </p:cNvPr>
          <p:cNvSpPr txBox="1"/>
          <p:nvPr/>
        </p:nvSpPr>
        <p:spPr>
          <a:xfrm>
            <a:off x="5232202" y="703116"/>
            <a:ext cx="17139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3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결</a:t>
            </a:r>
            <a:r>
              <a:rPr lang="ko-KR" altLang="en-US" sz="2000" spc="3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론</a:t>
            </a:r>
            <a:r>
              <a:rPr lang="en-US" altLang="ko-KR" sz="2000" spc="3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-heat map</a:t>
            </a:r>
            <a:endParaRPr lang="ko-KR" altLang="en-US" sz="2000" spc="3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16CC57B0-F61F-4C73-9254-83E26CABFD96}"/>
              </a:ext>
            </a:extLst>
          </p:cNvPr>
          <p:cNvGrpSpPr/>
          <p:nvPr/>
        </p:nvGrpSpPr>
        <p:grpSpPr>
          <a:xfrm>
            <a:off x="3918672" y="641043"/>
            <a:ext cx="4340995" cy="524256"/>
            <a:chOff x="3888990" y="641043"/>
            <a:chExt cx="4340995" cy="524256"/>
          </a:xfrm>
        </p:grpSpPr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0017CE16-983D-40DB-923E-6A80596AB41A}"/>
                </a:ext>
              </a:extLst>
            </p:cNvPr>
            <p:cNvCxnSpPr/>
            <p:nvPr/>
          </p:nvCxnSpPr>
          <p:spPr>
            <a:xfrm>
              <a:off x="3888991" y="641043"/>
              <a:ext cx="4340994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48BBCC14-68F9-41FB-ACE0-DA2F0C380902}"/>
                </a:ext>
              </a:extLst>
            </p:cNvPr>
            <p:cNvCxnSpPr/>
            <p:nvPr/>
          </p:nvCxnSpPr>
          <p:spPr>
            <a:xfrm>
              <a:off x="3888990" y="1165299"/>
              <a:ext cx="4340994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FAAF92C5-B07E-4E8B-B3A2-F7DE8AAB7F4A}"/>
              </a:ext>
            </a:extLst>
          </p:cNvPr>
          <p:cNvGrpSpPr/>
          <p:nvPr/>
        </p:nvGrpSpPr>
        <p:grpSpPr>
          <a:xfrm flipH="1">
            <a:off x="8063956" y="819432"/>
            <a:ext cx="166028" cy="157173"/>
            <a:chOff x="3888990" y="819432"/>
            <a:chExt cx="166028" cy="157173"/>
          </a:xfrm>
        </p:grpSpPr>
        <p:sp>
          <p:nvSpPr>
            <p:cNvPr id="17" name="모서리가 둥근 직사각형 21">
              <a:extLst>
                <a:ext uri="{FF2B5EF4-FFF2-40B4-BE49-F238E27FC236}">
                  <a16:creationId xmlns:a16="http://schemas.microsoft.com/office/drawing/2014/main" id="{E1FBEF0E-5812-45E6-B162-DF909631F3FC}"/>
                </a:ext>
              </a:extLst>
            </p:cNvPr>
            <p:cNvSpPr/>
            <p:nvPr/>
          </p:nvSpPr>
          <p:spPr>
            <a:xfrm>
              <a:off x="3888990" y="819432"/>
              <a:ext cx="166028" cy="157173"/>
            </a:xfrm>
            <a:prstGeom prst="roundRect">
              <a:avLst>
                <a:gd name="adj" fmla="val 355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Koverwatch" panose="02020603020101020101" pitchFamily="18" charset="-127"/>
                <a:ea typeface="Koverwatch" panose="02020603020101020101" pitchFamily="18" charset="-127"/>
              </a:endParaRPr>
            </a:p>
          </p:txBody>
        </p: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1579DC4F-D107-481D-A3DD-9891239BAE8A}"/>
                </a:ext>
              </a:extLst>
            </p:cNvPr>
            <p:cNvGrpSpPr/>
            <p:nvPr/>
          </p:nvGrpSpPr>
          <p:grpSpPr>
            <a:xfrm>
              <a:off x="3950097" y="858620"/>
              <a:ext cx="43815" cy="78797"/>
              <a:chOff x="3949065" y="866631"/>
              <a:chExt cx="43815" cy="78797"/>
            </a:xfrm>
          </p:grpSpPr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512AA136-96D7-4147-9258-E503CAD49535}"/>
                  </a:ext>
                </a:extLst>
              </p:cNvPr>
              <p:cNvCxnSpPr/>
              <p:nvPr/>
            </p:nvCxnSpPr>
            <p:spPr>
              <a:xfrm>
                <a:off x="3949065" y="866631"/>
                <a:ext cx="43815" cy="43815"/>
              </a:xfrm>
              <a:prstGeom prst="line">
                <a:avLst/>
              </a:prstGeom>
              <a:ln w="158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>
                <a:extLst>
                  <a:ext uri="{FF2B5EF4-FFF2-40B4-BE49-F238E27FC236}">
                    <a16:creationId xmlns:a16="http://schemas.microsoft.com/office/drawing/2014/main" id="{64F99E9B-4648-4E2C-9169-3D9F91167043}"/>
                  </a:ext>
                </a:extLst>
              </p:cNvPr>
              <p:cNvCxnSpPr/>
              <p:nvPr/>
            </p:nvCxnSpPr>
            <p:spPr>
              <a:xfrm flipV="1">
                <a:off x="3949065" y="901613"/>
                <a:ext cx="43815" cy="43815"/>
              </a:xfrm>
              <a:prstGeom prst="line">
                <a:avLst/>
              </a:prstGeom>
              <a:ln w="158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6DDC0B8-2DE6-4F54-A1F5-F467F54A7D5A}"/>
              </a:ext>
            </a:extLst>
          </p:cNvPr>
          <p:cNvSpPr/>
          <p:nvPr/>
        </p:nvSpPr>
        <p:spPr>
          <a:xfrm>
            <a:off x="3925345" y="1263299"/>
            <a:ext cx="4340994" cy="239061"/>
          </a:xfrm>
          <a:prstGeom prst="rect">
            <a:avLst/>
          </a:prstGeom>
          <a:pattFill prst="ltUpDiag">
            <a:fgClr>
              <a:schemeClr val="bg1">
                <a:lumMod val="6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grpSp>
        <p:nvGrpSpPr>
          <p:cNvPr id="156" name="그룹 155">
            <a:extLst>
              <a:ext uri="{FF2B5EF4-FFF2-40B4-BE49-F238E27FC236}">
                <a16:creationId xmlns:a16="http://schemas.microsoft.com/office/drawing/2014/main" id="{BEEF20BE-D60B-4276-9CC0-408966F88B9A}"/>
              </a:ext>
            </a:extLst>
          </p:cNvPr>
          <p:cNvGrpSpPr/>
          <p:nvPr/>
        </p:nvGrpSpPr>
        <p:grpSpPr>
          <a:xfrm>
            <a:off x="12669070" y="565707"/>
            <a:ext cx="3732362" cy="3804695"/>
            <a:chOff x="2216161" y="2473124"/>
            <a:chExt cx="3732362" cy="3804695"/>
          </a:xfrm>
        </p:grpSpPr>
        <p:sp>
          <p:nvSpPr>
            <p:cNvPr id="129" name="자유형: 도형 128">
              <a:extLst>
                <a:ext uri="{FF2B5EF4-FFF2-40B4-BE49-F238E27FC236}">
                  <a16:creationId xmlns:a16="http://schemas.microsoft.com/office/drawing/2014/main" id="{5265066E-710F-40C2-BB25-B1BD65E37774}"/>
                </a:ext>
              </a:extLst>
            </p:cNvPr>
            <p:cNvSpPr/>
            <p:nvPr/>
          </p:nvSpPr>
          <p:spPr>
            <a:xfrm>
              <a:off x="2930985" y="2781550"/>
              <a:ext cx="2239346" cy="2911151"/>
            </a:xfrm>
            <a:custGeom>
              <a:avLst/>
              <a:gdLst>
                <a:gd name="connsiteX0" fmla="*/ 830424 w 1698171"/>
                <a:gd name="connsiteY0" fmla="*/ 0 h 2911151"/>
                <a:gd name="connsiteX1" fmla="*/ 0 w 1698171"/>
                <a:gd name="connsiteY1" fmla="*/ 1017037 h 2911151"/>
                <a:gd name="connsiteX2" fmla="*/ 326571 w 1698171"/>
                <a:gd name="connsiteY2" fmla="*/ 1903445 h 2911151"/>
                <a:gd name="connsiteX3" fmla="*/ 830424 w 1698171"/>
                <a:gd name="connsiteY3" fmla="*/ 2911151 h 2911151"/>
                <a:gd name="connsiteX4" fmla="*/ 1315616 w 1698171"/>
                <a:gd name="connsiteY4" fmla="*/ 1894115 h 2911151"/>
                <a:gd name="connsiteX5" fmla="*/ 1698171 w 1698171"/>
                <a:gd name="connsiteY5" fmla="*/ 998376 h 2911151"/>
                <a:gd name="connsiteX6" fmla="*/ 830424 w 1698171"/>
                <a:gd name="connsiteY6" fmla="*/ 0 h 2911151"/>
                <a:gd name="connsiteX0" fmla="*/ 942391 w 1810138"/>
                <a:gd name="connsiteY0" fmla="*/ 0 h 2911151"/>
                <a:gd name="connsiteX1" fmla="*/ 111967 w 1810138"/>
                <a:gd name="connsiteY1" fmla="*/ 1017037 h 2911151"/>
                <a:gd name="connsiteX2" fmla="*/ 0 w 1810138"/>
                <a:gd name="connsiteY2" fmla="*/ 2183364 h 2911151"/>
                <a:gd name="connsiteX3" fmla="*/ 942391 w 1810138"/>
                <a:gd name="connsiteY3" fmla="*/ 2911151 h 2911151"/>
                <a:gd name="connsiteX4" fmla="*/ 1427583 w 1810138"/>
                <a:gd name="connsiteY4" fmla="*/ 1894115 h 2911151"/>
                <a:gd name="connsiteX5" fmla="*/ 1810138 w 1810138"/>
                <a:gd name="connsiteY5" fmla="*/ 998376 h 2911151"/>
                <a:gd name="connsiteX6" fmla="*/ 942391 w 1810138"/>
                <a:gd name="connsiteY6" fmla="*/ 0 h 2911151"/>
                <a:gd name="connsiteX0" fmla="*/ 942391 w 1810138"/>
                <a:gd name="connsiteY0" fmla="*/ 0 h 2911151"/>
                <a:gd name="connsiteX1" fmla="*/ 111967 w 1810138"/>
                <a:gd name="connsiteY1" fmla="*/ 1017037 h 2911151"/>
                <a:gd name="connsiteX2" fmla="*/ 0 w 1810138"/>
                <a:gd name="connsiteY2" fmla="*/ 2183364 h 2911151"/>
                <a:gd name="connsiteX3" fmla="*/ 942391 w 1810138"/>
                <a:gd name="connsiteY3" fmla="*/ 2911151 h 2911151"/>
                <a:gd name="connsiteX4" fmla="*/ 1735494 w 1810138"/>
                <a:gd name="connsiteY4" fmla="*/ 2108720 h 2911151"/>
                <a:gd name="connsiteX5" fmla="*/ 1810138 w 1810138"/>
                <a:gd name="connsiteY5" fmla="*/ 998376 h 2911151"/>
                <a:gd name="connsiteX6" fmla="*/ 942391 w 1810138"/>
                <a:gd name="connsiteY6" fmla="*/ 0 h 2911151"/>
                <a:gd name="connsiteX0" fmla="*/ 1194318 w 2062065"/>
                <a:gd name="connsiteY0" fmla="*/ 0 h 2911151"/>
                <a:gd name="connsiteX1" fmla="*/ 0 w 2062065"/>
                <a:gd name="connsiteY1" fmla="*/ 802433 h 2911151"/>
                <a:gd name="connsiteX2" fmla="*/ 251927 w 2062065"/>
                <a:gd name="connsiteY2" fmla="*/ 2183364 h 2911151"/>
                <a:gd name="connsiteX3" fmla="*/ 1194318 w 2062065"/>
                <a:gd name="connsiteY3" fmla="*/ 2911151 h 2911151"/>
                <a:gd name="connsiteX4" fmla="*/ 1987421 w 2062065"/>
                <a:gd name="connsiteY4" fmla="*/ 2108720 h 2911151"/>
                <a:gd name="connsiteX5" fmla="*/ 2062065 w 2062065"/>
                <a:gd name="connsiteY5" fmla="*/ 998376 h 2911151"/>
                <a:gd name="connsiteX6" fmla="*/ 1194318 w 2062065"/>
                <a:gd name="connsiteY6" fmla="*/ 0 h 2911151"/>
                <a:gd name="connsiteX0" fmla="*/ 1194318 w 2239346"/>
                <a:gd name="connsiteY0" fmla="*/ 0 h 2911151"/>
                <a:gd name="connsiteX1" fmla="*/ 0 w 2239346"/>
                <a:gd name="connsiteY1" fmla="*/ 802433 h 2911151"/>
                <a:gd name="connsiteX2" fmla="*/ 251927 w 2239346"/>
                <a:gd name="connsiteY2" fmla="*/ 2183364 h 2911151"/>
                <a:gd name="connsiteX3" fmla="*/ 1194318 w 2239346"/>
                <a:gd name="connsiteY3" fmla="*/ 2911151 h 2911151"/>
                <a:gd name="connsiteX4" fmla="*/ 1987421 w 2239346"/>
                <a:gd name="connsiteY4" fmla="*/ 2108720 h 2911151"/>
                <a:gd name="connsiteX5" fmla="*/ 2239346 w 2239346"/>
                <a:gd name="connsiteY5" fmla="*/ 905070 h 2911151"/>
                <a:gd name="connsiteX6" fmla="*/ 1194318 w 2239346"/>
                <a:gd name="connsiteY6" fmla="*/ 0 h 2911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9346" h="2911151">
                  <a:moveTo>
                    <a:pt x="1194318" y="0"/>
                  </a:moveTo>
                  <a:lnTo>
                    <a:pt x="0" y="802433"/>
                  </a:lnTo>
                  <a:lnTo>
                    <a:pt x="251927" y="2183364"/>
                  </a:lnTo>
                  <a:lnTo>
                    <a:pt x="1194318" y="2911151"/>
                  </a:lnTo>
                  <a:lnTo>
                    <a:pt x="1987421" y="2108720"/>
                  </a:lnTo>
                  <a:lnTo>
                    <a:pt x="2239346" y="905070"/>
                  </a:lnTo>
                  <a:lnTo>
                    <a:pt x="1194318" y="0"/>
                  </a:lnTo>
                  <a:close/>
                </a:path>
              </a:pathLst>
            </a:custGeom>
            <a:solidFill>
              <a:srgbClr val="E7B895">
                <a:alpha val="3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Koverwatch" panose="02020603020101020101" pitchFamily="18" charset="-127"/>
                <a:ea typeface="Koverwatch" panose="02020603020101020101" pitchFamily="18" charset="-127"/>
              </a:endParaRPr>
            </a:p>
          </p:txBody>
        </p:sp>
        <p:sp>
          <p:nvSpPr>
            <p:cNvPr id="4" name="육각형 3">
              <a:extLst>
                <a:ext uri="{FF2B5EF4-FFF2-40B4-BE49-F238E27FC236}">
                  <a16:creationId xmlns:a16="http://schemas.microsoft.com/office/drawing/2014/main" id="{12CB8448-56F0-4FDB-AAEB-6B9DA8624924}"/>
                </a:ext>
              </a:extLst>
            </p:cNvPr>
            <p:cNvSpPr/>
            <p:nvPr/>
          </p:nvSpPr>
          <p:spPr>
            <a:xfrm rot="5400000">
              <a:off x="2553979" y="2983662"/>
              <a:ext cx="3143356" cy="2733475"/>
            </a:xfrm>
            <a:prstGeom prst="hexagon">
              <a:avLst/>
            </a:prstGeom>
            <a:noFill/>
            <a:ln w="63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Koverwatch" panose="02020603020101020101" pitchFamily="18" charset="-127"/>
                <a:ea typeface="Koverwatch" panose="02020603020101020101" pitchFamily="18" charset="-127"/>
              </a:endParaRPr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93ECE235-938D-4860-961C-DDA5A257A3CA}"/>
                </a:ext>
              </a:extLst>
            </p:cNvPr>
            <p:cNvCxnSpPr>
              <a:stCxn id="4" idx="3"/>
              <a:endCxn id="4" idx="0"/>
            </p:cNvCxnSpPr>
            <p:nvPr/>
          </p:nvCxnSpPr>
          <p:spPr>
            <a:xfrm>
              <a:off x="4125657" y="2778722"/>
              <a:ext cx="0" cy="3143356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연결선 111">
              <a:extLst>
                <a:ext uri="{FF2B5EF4-FFF2-40B4-BE49-F238E27FC236}">
                  <a16:creationId xmlns:a16="http://schemas.microsoft.com/office/drawing/2014/main" id="{CCEF320E-823E-4007-A931-0BD62D5D81C2}"/>
                </a:ext>
              </a:extLst>
            </p:cNvPr>
            <p:cNvCxnSpPr>
              <a:cxnSpLocks/>
              <a:stCxn id="4" idx="2"/>
              <a:endCxn id="4" idx="5"/>
            </p:cNvCxnSpPr>
            <p:nvPr/>
          </p:nvCxnSpPr>
          <p:spPr>
            <a:xfrm>
              <a:off x="2758921" y="3462091"/>
              <a:ext cx="2733473" cy="177661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연결선 112">
              <a:extLst>
                <a:ext uri="{FF2B5EF4-FFF2-40B4-BE49-F238E27FC236}">
                  <a16:creationId xmlns:a16="http://schemas.microsoft.com/office/drawing/2014/main" id="{ED069FA5-2C77-4E5E-B3D4-6C64AABB1C10}"/>
                </a:ext>
              </a:extLst>
            </p:cNvPr>
            <p:cNvCxnSpPr>
              <a:cxnSpLocks/>
              <a:stCxn id="4" idx="1"/>
              <a:endCxn id="4" idx="4"/>
            </p:cNvCxnSpPr>
            <p:nvPr/>
          </p:nvCxnSpPr>
          <p:spPr>
            <a:xfrm flipV="1">
              <a:off x="2758921" y="3462091"/>
              <a:ext cx="2733473" cy="177661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6" name="타원 115">
              <a:extLst>
                <a:ext uri="{FF2B5EF4-FFF2-40B4-BE49-F238E27FC236}">
                  <a16:creationId xmlns:a16="http://schemas.microsoft.com/office/drawing/2014/main" id="{C1A55DF9-CBAA-4084-A8AA-82B47F82C4F4}"/>
                </a:ext>
              </a:extLst>
            </p:cNvPr>
            <p:cNvSpPr/>
            <p:nvPr/>
          </p:nvSpPr>
          <p:spPr>
            <a:xfrm>
              <a:off x="3768131" y="3880724"/>
              <a:ext cx="715050" cy="93935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Koverwatch" panose="02020603020101020101" pitchFamily="18" charset="-127"/>
                <a:ea typeface="Koverwatch" panose="02020603020101020101" pitchFamily="18" charset="-127"/>
              </a:endParaRPr>
            </a:p>
          </p:txBody>
        </p:sp>
        <p:pic>
          <p:nvPicPr>
            <p:cNvPr id="117" name="그림 116">
              <a:extLst>
                <a:ext uri="{FF2B5EF4-FFF2-40B4-BE49-F238E27FC236}">
                  <a16:creationId xmlns:a16="http://schemas.microsoft.com/office/drawing/2014/main" id="{7A28D816-D90B-4B74-AA46-DA71EA7120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3897755" y="3940999"/>
              <a:ext cx="455804" cy="863835"/>
            </a:xfrm>
            <a:custGeom>
              <a:avLst/>
              <a:gdLst>
                <a:gd name="connsiteX0" fmla="*/ 46045 w 606675"/>
                <a:gd name="connsiteY0" fmla="*/ 0 h 1149763"/>
                <a:gd name="connsiteX1" fmla="*/ 560630 w 606675"/>
                <a:gd name="connsiteY1" fmla="*/ 0 h 1149763"/>
                <a:gd name="connsiteX2" fmla="*/ 569399 w 606675"/>
                <a:gd name="connsiteY2" fmla="*/ 6253 h 1149763"/>
                <a:gd name="connsiteX3" fmla="*/ 606675 w 606675"/>
                <a:gd name="connsiteY3" fmla="*/ 46656 h 1149763"/>
                <a:gd name="connsiteX4" fmla="*/ 606675 w 606675"/>
                <a:gd name="connsiteY4" fmla="*/ 1002596 h 1149763"/>
                <a:gd name="connsiteX5" fmla="*/ 569399 w 606675"/>
                <a:gd name="connsiteY5" fmla="*/ 1043000 h 1149763"/>
                <a:gd name="connsiteX6" fmla="*/ 303337 w 606675"/>
                <a:gd name="connsiteY6" fmla="*/ 1149763 h 1149763"/>
                <a:gd name="connsiteX7" fmla="*/ 37276 w 606675"/>
                <a:gd name="connsiteY7" fmla="*/ 1043000 h 1149763"/>
                <a:gd name="connsiteX8" fmla="*/ 0 w 606675"/>
                <a:gd name="connsiteY8" fmla="*/ 1002597 h 1149763"/>
                <a:gd name="connsiteX9" fmla="*/ 0 w 606675"/>
                <a:gd name="connsiteY9" fmla="*/ 46655 h 1149763"/>
                <a:gd name="connsiteX10" fmla="*/ 37276 w 606675"/>
                <a:gd name="connsiteY10" fmla="*/ 6253 h 1149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06675" h="1149763">
                  <a:moveTo>
                    <a:pt x="46045" y="0"/>
                  </a:moveTo>
                  <a:lnTo>
                    <a:pt x="560630" y="0"/>
                  </a:lnTo>
                  <a:lnTo>
                    <a:pt x="569399" y="6253"/>
                  </a:lnTo>
                  <a:lnTo>
                    <a:pt x="606675" y="46656"/>
                  </a:lnTo>
                  <a:lnTo>
                    <a:pt x="606675" y="1002596"/>
                  </a:lnTo>
                  <a:lnTo>
                    <a:pt x="569399" y="1043000"/>
                  </a:lnTo>
                  <a:cubicBezTo>
                    <a:pt x="493450" y="1110405"/>
                    <a:pt x="401893" y="1149763"/>
                    <a:pt x="303337" y="1149763"/>
                  </a:cubicBezTo>
                  <a:cubicBezTo>
                    <a:pt x="204782" y="1149763"/>
                    <a:pt x="113225" y="1110405"/>
                    <a:pt x="37276" y="1043000"/>
                  </a:cubicBezTo>
                  <a:lnTo>
                    <a:pt x="0" y="1002597"/>
                  </a:lnTo>
                  <a:lnTo>
                    <a:pt x="0" y="46655"/>
                  </a:lnTo>
                  <a:lnTo>
                    <a:pt x="37276" y="6253"/>
                  </a:lnTo>
                  <a:close/>
                </a:path>
              </a:pathLst>
            </a:custGeom>
          </p:spPr>
        </p:pic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245BB49B-134A-469B-8408-64A893BD4481}"/>
                </a:ext>
              </a:extLst>
            </p:cNvPr>
            <p:cNvSpPr txBox="1"/>
            <p:nvPr/>
          </p:nvSpPr>
          <p:spPr>
            <a:xfrm>
              <a:off x="3947418" y="2473124"/>
              <a:ext cx="369011" cy="2954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ko-KR" altLang="en-US" sz="110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Koverwatch" panose="02020603020101020101" pitchFamily="18" charset="-127"/>
                  <a:ea typeface="Koverwatch" panose="02020603020101020101" pitchFamily="18" charset="-127"/>
                </a:rPr>
                <a:t>똘끼</a:t>
              </a:r>
              <a:endParaRPr lang="ko-KR" altLang="en-US" sz="1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endParaRP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8C81CD13-436C-49A2-8125-AE0A386A1FEA}"/>
                </a:ext>
              </a:extLst>
            </p:cNvPr>
            <p:cNvSpPr txBox="1"/>
            <p:nvPr/>
          </p:nvSpPr>
          <p:spPr>
            <a:xfrm>
              <a:off x="3937258" y="5982353"/>
              <a:ext cx="365806" cy="2954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ko-KR" altLang="en-US" sz="110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Koverwatch" panose="02020603020101020101" pitchFamily="18" charset="-127"/>
                  <a:ea typeface="Koverwatch" panose="02020603020101020101" pitchFamily="18" charset="-127"/>
                </a:rPr>
                <a:t>긍정</a:t>
              </a:r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FAE4B14E-4FFF-4C28-9B94-1D4EFAD3A399}"/>
                </a:ext>
              </a:extLst>
            </p:cNvPr>
            <p:cNvSpPr txBox="1"/>
            <p:nvPr/>
          </p:nvSpPr>
          <p:spPr>
            <a:xfrm>
              <a:off x="5488141" y="5198971"/>
              <a:ext cx="460382" cy="2954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110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Koverwatch" panose="02020603020101020101" pitchFamily="18" charset="-127"/>
                  <a:ea typeface="Koverwatch" panose="02020603020101020101" pitchFamily="18" charset="-127"/>
                </a:rPr>
                <a:t>근면함</a:t>
              </a: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CB900F0E-650D-41D9-85A9-C9E8D068A510}"/>
                </a:ext>
              </a:extLst>
            </p:cNvPr>
            <p:cNvSpPr txBox="1"/>
            <p:nvPr/>
          </p:nvSpPr>
          <p:spPr>
            <a:xfrm>
              <a:off x="5486898" y="3239786"/>
              <a:ext cx="373820" cy="2954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1100" dirty="0" err="1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Koverwatch" panose="02020603020101020101" pitchFamily="18" charset="-127"/>
                  <a:ea typeface="Koverwatch" panose="02020603020101020101" pitchFamily="18" charset="-127"/>
                </a:rPr>
                <a:t>멘탈</a:t>
              </a:r>
              <a:endParaRPr lang="ko-KR" altLang="en-US" sz="1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endParaRPr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76CA9EDD-30D0-43A0-8AA7-D492FEA65BAB}"/>
                </a:ext>
              </a:extLst>
            </p:cNvPr>
            <p:cNvSpPr txBox="1"/>
            <p:nvPr/>
          </p:nvSpPr>
          <p:spPr>
            <a:xfrm>
              <a:off x="2216161" y="5238709"/>
              <a:ext cx="542135" cy="2954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ko-KR" altLang="en-US" sz="110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Koverwatch" panose="02020603020101020101" pitchFamily="18" charset="-127"/>
                  <a:ea typeface="Koverwatch" panose="02020603020101020101" pitchFamily="18" charset="-127"/>
                </a:rPr>
                <a:t>도전정신</a:t>
              </a: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A5F89D16-0BB9-4486-B66A-A1A05EFD55A0}"/>
                </a:ext>
              </a:extLst>
            </p:cNvPr>
            <p:cNvSpPr txBox="1"/>
            <p:nvPr/>
          </p:nvSpPr>
          <p:spPr>
            <a:xfrm>
              <a:off x="2384836" y="3279524"/>
              <a:ext cx="372217" cy="2954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ko-KR" altLang="en-US" sz="110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Koverwatch" panose="02020603020101020101" pitchFamily="18" charset="-127"/>
                  <a:ea typeface="Koverwatch" panose="02020603020101020101" pitchFamily="18" charset="-127"/>
                </a:rPr>
                <a:t>노래</a:t>
              </a:r>
              <a:endParaRPr lang="ko-KR" altLang="en-US" sz="1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endParaRPr>
            </a:p>
          </p:txBody>
        </p:sp>
      </p:grpSp>
      <p:grpSp>
        <p:nvGrpSpPr>
          <p:cNvPr id="159" name="그룹 158">
            <a:extLst>
              <a:ext uri="{FF2B5EF4-FFF2-40B4-BE49-F238E27FC236}">
                <a16:creationId xmlns:a16="http://schemas.microsoft.com/office/drawing/2014/main" id="{8EE616BC-BFA4-4162-AA0D-952DEBE3869E}"/>
              </a:ext>
            </a:extLst>
          </p:cNvPr>
          <p:cNvGrpSpPr/>
          <p:nvPr/>
        </p:nvGrpSpPr>
        <p:grpSpPr>
          <a:xfrm>
            <a:off x="13084250" y="4652865"/>
            <a:ext cx="3317182" cy="597874"/>
            <a:chOff x="6475221" y="2527614"/>
            <a:chExt cx="3317182" cy="597874"/>
          </a:xfrm>
        </p:grpSpPr>
        <p:grpSp>
          <p:nvGrpSpPr>
            <p:cNvPr id="147" name="그룹 146">
              <a:extLst>
                <a:ext uri="{FF2B5EF4-FFF2-40B4-BE49-F238E27FC236}">
                  <a16:creationId xmlns:a16="http://schemas.microsoft.com/office/drawing/2014/main" id="{8015C346-6829-4D13-9725-4C288981C62B}"/>
                </a:ext>
              </a:extLst>
            </p:cNvPr>
            <p:cNvGrpSpPr/>
            <p:nvPr/>
          </p:nvGrpSpPr>
          <p:grpSpPr>
            <a:xfrm>
              <a:off x="6545350" y="2937345"/>
              <a:ext cx="3247053" cy="188143"/>
              <a:chOff x="6545350" y="3153540"/>
              <a:chExt cx="3247053" cy="275460"/>
            </a:xfrm>
          </p:grpSpPr>
          <p:sp>
            <p:nvSpPr>
              <p:cNvPr id="130" name="사각형: 둥근 모서리 129">
                <a:extLst>
                  <a:ext uri="{FF2B5EF4-FFF2-40B4-BE49-F238E27FC236}">
                    <a16:creationId xmlns:a16="http://schemas.microsoft.com/office/drawing/2014/main" id="{C6B7D669-6831-4573-86D5-00808E1E5DCA}"/>
                  </a:ext>
                </a:extLst>
              </p:cNvPr>
              <p:cNvSpPr/>
              <p:nvPr/>
            </p:nvSpPr>
            <p:spPr>
              <a:xfrm>
                <a:off x="6545350" y="3153540"/>
                <a:ext cx="3247053" cy="275460"/>
              </a:xfrm>
              <a:prstGeom prst="roundRect">
                <a:avLst>
                  <a:gd name="adj" fmla="val 50000"/>
                </a:avLst>
              </a:prstGeom>
              <a:solidFill>
                <a:srgbClr val="E7B895">
                  <a:alpha val="34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Koverwatch" panose="02020603020101020101" pitchFamily="18" charset="-127"/>
                  <a:ea typeface="Koverwatch" panose="02020603020101020101" pitchFamily="18" charset="-127"/>
                </a:endParaRPr>
              </a:p>
            </p:txBody>
          </p:sp>
          <p:sp>
            <p:nvSpPr>
              <p:cNvPr id="134" name="사각형: 둥근 모서리 133">
                <a:extLst>
                  <a:ext uri="{FF2B5EF4-FFF2-40B4-BE49-F238E27FC236}">
                    <a16:creationId xmlns:a16="http://schemas.microsoft.com/office/drawing/2014/main" id="{69F9AAC3-CFB7-4165-8CC0-7D8F9F9DC345}"/>
                  </a:ext>
                </a:extLst>
              </p:cNvPr>
              <p:cNvSpPr/>
              <p:nvPr/>
            </p:nvSpPr>
            <p:spPr>
              <a:xfrm>
                <a:off x="6662463" y="3227543"/>
                <a:ext cx="2435817" cy="128505"/>
              </a:xfrm>
              <a:prstGeom prst="roundRect">
                <a:avLst>
                  <a:gd name="adj" fmla="val 50000"/>
                </a:avLst>
              </a:prstGeom>
              <a:solidFill>
                <a:srgbClr val="E89C6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Koverwatch" panose="02020603020101020101" pitchFamily="18" charset="-127"/>
                  <a:ea typeface="Koverwatch" panose="02020603020101020101" pitchFamily="18" charset="-127"/>
                </a:endParaRPr>
              </a:p>
            </p:txBody>
          </p:sp>
        </p:grp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2E22BC3A-3967-4816-B1FA-30347D3EDDEB}"/>
                </a:ext>
              </a:extLst>
            </p:cNvPr>
            <p:cNvSpPr txBox="1"/>
            <p:nvPr/>
          </p:nvSpPr>
          <p:spPr>
            <a:xfrm>
              <a:off x="6475221" y="2527614"/>
              <a:ext cx="853119" cy="3139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1200" b="1" spc="-15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Koverwatch" panose="02020603020101020101" pitchFamily="18" charset="-127"/>
                  <a:ea typeface="Koverwatch" panose="02020603020101020101" pitchFamily="18" charset="-127"/>
                </a:rPr>
                <a:t>피도리의 </a:t>
              </a:r>
              <a:r>
                <a:rPr lang="ko-KR" altLang="en-US" sz="1200" b="1" spc="-150" dirty="0" err="1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Koverwatch" panose="02020603020101020101" pitchFamily="18" charset="-127"/>
                  <a:ea typeface="Koverwatch" panose="02020603020101020101" pitchFamily="18" charset="-127"/>
                </a:rPr>
                <a:t>멘탈</a:t>
              </a:r>
              <a:r>
                <a:rPr lang="ko-KR" altLang="en-US" sz="1200" b="1" spc="-15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Koverwatch" panose="02020603020101020101" pitchFamily="18" charset="-127"/>
                  <a:ea typeface="Koverwatch" panose="02020603020101020101" pitchFamily="18" charset="-127"/>
                </a:rPr>
                <a:t> 건강</a:t>
              </a:r>
            </a:p>
          </p:txBody>
        </p:sp>
        <p:sp>
          <p:nvSpPr>
            <p:cNvPr id="144" name="이등변 삼각형 143">
              <a:extLst>
                <a:ext uri="{FF2B5EF4-FFF2-40B4-BE49-F238E27FC236}">
                  <a16:creationId xmlns:a16="http://schemas.microsoft.com/office/drawing/2014/main" id="{CB3F6343-FAAC-47C1-B7EE-6934C7D84ED0}"/>
                </a:ext>
              </a:extLst>
            </p:cNvPr>
            <p:cNvSpPr/>
            <p:nvPr/>
          </p:nvSpPr>
          <p:spPr>
            <a:xfrm flipV="1">
              <a:off x="9034805" y="2692708"/>
              <a:ext cx="126949" cy="90445"/>
            </a:xfrm>
            <a:prstGeom prst="triangle">
              <a:avLst/>
            </a:prstGeom>
            <a:solidFill>
              <a:srgbClr val="E89C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Koverwatch" panose="02020603020101020101" pitchFamily="18" charset="-127"/>
                <a:ea typeface="Koverwatch" panose="02020603020101020101" pitchFamily="18" charset="-127"/>
              </a:endParaRPr>
            </a:p>
          </p:txBody>
        </p:sp>
      </p:grpSp>
      <p:grpSp>
        <p:nvGrpSpPr>
          <p:cNvPr id="158" name="그룹 157">
            <a:extLst>
              <a:ext uri="{FF2B5EF4-FFF2-40B4-BE49-F238E27FC236}">
                <a16:creationId xmlns:a16="http://schemas.microsoft.com/office/drawing/2014/main" id="{8DA42458-B3E0-4848-A2E7-F69E722C76A1}"/>
              </a:ext>
            </a:extLst>
          </p:cNvPr>
          <p:cNvGrpSpPr/>
          <p:nvPr/>
        </p:nvGrpSpPr>
        <p:grpSpPr>
          <a:xfrm>
            <a:off x="13084250" y="6181721"/>
            <a:ext cx="3317182" cy="577785"/>
            <a:chOff x="6475221" y="4087507"/>
            <a:chExt cx="3317182" cy="577785"/>
          </a:xfrm>
        </p:grpSpPr>
        <p:grpSp>
          <p:nvGrpSpPr>
            <p:cNvPr id="148" name="그룹 147">
              <a:extLst>
                <a:ext uri="{FF2B5EF4-FFF2-40B4-BE49-F238E27FC236}">
                  <a16:creationId xmlns:a16="http://schemas.microsoft.com/office/drawing/2014/main" id="{1985408C-84B4-4147-93ED-121C86F0260F}"/>
                </a:ext>
              </a:extLst>
            </p:cNvPr>
            <p:cNvGrpSpPr/>
            <p:nvPr/>
          </p:nvGrpSpPr>
          <p:grpSpPr>
            <a:xfrm>
              <a:off x="6545350" y="4477149"/>
              <a:ext cx="3247053" cy="188143"/>
              <a:chOff x="6545350" y="4321483"/>
              <a:chExt cx="3247053" cy="275460"/>
            </a:xfrm>
          </p:grpSpPr>
          <p:sp>
            <p:nvSpPr>
              <p:cNvPr id="132" name="사각형: 둥근 모서리 131">
                <a:extLst>
                  <a:ext uri="{FF2B5EF4-FFF2-40B4-BE49-F238E27FC236}">
                    <a16:creationId xmlns:a16="http://schemas.microsoft.com/office/drawing/2014/main" id="{258952DB-4AC8-4B44-B2D7-C882146E3D9A}"/>
                  </a:ext>
                </a:extLst>
              </p:cNvPr>
              <p:cNvSpPr/>
              <p:nvPr/>
            </p:nvSpPr>
            <p:spPr>
              <a:xfrm>
                <a:off x="6545350" y="4321483"/>
                <a:ext cx="3247053" cy="275460"/>
              </a:xfrm>
              <a:prstGeom prst="roundRect">
                <a:avLst>
                  <a:gd name="adj" fmla="val 50000"/>
                </a:avLst>
              </a:prstGeom>
              <a:solidFill>
                <a:srgbClr val="E7B895">
                  <a:alpha val="34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Koverwatch" panose="02020603020101020101" pitchFamily="18" charset="-127"/>
                  <a:ea typeface="Koverwatch" panose="02020603020101020101" pitchFamily="18" charset="-127"/>
                </a:endParaRPr>
              </a:p>
            </p:txBody>
          </p:sp>
          <p:sp>
            <p:nvSpPr>
              <p:cNvPr id="135" name="사각형: 둥근 모서리 134">
                <a:extLst>
                  <a:ext uri="{FF2B5EF4-FFF2-40B4-BE49-F238E27FC236}">
                    <a16:creationId xmlns:a16="http://schemas.microsoft.com/office/drawing/2014/main" id="{93A0F17B-57B0-42DC-B5F0-AC939E823E49}"/>
                  </a:ext>
                </a:extLst>
              </p:cNvPr>
              <p:cNvSpPr/>
              <p:nvPr/>
            </p:nvSpPr>
            <p:spPr>
              <a:xfrm>
                <a:off x="6662463" y="4394960"/>
                <a:ext cx="2023246" cy="128505"/>
              </a:xfrm>
              <a:prstGeom prst="roundRect">
                <a:avLst>
                  <a:gd name="adj" fmla="val 50000"/>
                </a:avLst>
              </a:prstGeom>
              <a:solidFill>
                <a:srgbClr val="E89C6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Koverwatch" panose="02020603020101020101" pitchFamily="18" charset="-127"/>
                  <a:ea typeface="Koverwatch" panose="02020603020101020101" pitchFamily="18" charset="-127"/>
                </a:endParaRPr>
              </a:p>
            </p:txBody>
          </p:sp>
        </p:grp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4AAA9393-A2A1-4891-A984-B5993DF5A440}"/>
                </a:ext>
              </a:extLst>
            </p:cNvPr>
            <p:cNvSpPr txBox="1"/>
            <p:nvPr/>
          </p:nvSpPr>
          <p:spPr>
            <a:xfrm>
              <a:off x="6475221" y="4087507"/>
              <a:ext cx="776175" cy="3139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1200" b="1" spc="-15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Koverwatch" panose="02020603020101020101" pitchFamily="18" charset="-127"/>
                  <a:ea typeface="Koverwatch" panose="02020603020101020101" pitchFamily="18" charset="-127"/>
                </a:rPr>
                <a:t>노래방 성대 건강</a:t>
              </a:r>
              <a:endParaRPr lang="ko-KR" altLang="en-US" sz="1200" b="1" spc="-15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endParaRPr>
            </a:p>
          </p:txBody>
        </p:sp>
        <p:sp>
          <p:nvSpPr>
            <p:cNvPr id="145" name="이등변 삼각형 144">
              <a:extLst>
                <a:ext uri="{FF2B5EF4-FFF2-40B4-BE49-F238E27FC236}">
                  <a16:creationId xmlns:a16="http://schemas.microsoft.com/office/drawing/2014/main" id="{F268ED42-E1ED-49B4-BC66-D3AB402A51C7}"/>
                </a:ext>
              </a:extLst>
            </p:cNvPr>
            <p:cNvSpPr/>
            <p:nvPr/>
          </p:nvSpPr>
          <p:spPr>
            <a:xfrm flipV="1">
              <a:off x="8622233" y="4238163"/>
              <a:ext cx="126949" cy="90445"/>
            </a:xfrm>
            <a:prstGeom prst="triangle">
              <a:avLst/>
            </a:prstGeom>
            <a:solidFill>
              <a:srgbClr val="E89C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Koverwatch" panose="02020603020101020101" pitchFamily="18" charset="-127"/>
                <a:ea typeface="Koverwatch" panose="02020603020101020101" pitchFamily="18" charset="-127"/>
              </a:endParaRPr>
            </a:p>
          </p:txBody>
        </p:sp>
      </p:grpSp>
      <p:grpSp>
        <p:nvGrpSpPr>
          <p:cNvPr id="157" name="그룹 156">
            <a:extLst>
              <a:ext uri="{FF2B5EF4-FFF2-40B4-BE49-F238E27FC236}">
                <a16:creationId xmlns:a16="http://schemas.microsoft.com/office/drawing/2014/main" id="{B20709B1-9C10-4EEB-9271-8264A1B6D867}"/>
              </a:ext>
            </a:extLst>
          </p:cNvPr>
          <p:cNvGrpSpPr/>
          <p:nvPr/>
        </p:nvGrpSpPr>
        <p:grpSpPr>
          <a:xfrm>
            <a:off x="13084250" y="7690488"/>
            <a:ext cx="3317182" cy="589647"/>
            <a:chOff x="6475221" y="5627310"/>
            <a:chExt cx="3317182" cy="589647"/>
          </a:xfrm>
        </p:grpSpPr>
        <p:grpSp>
          <p:nvGrpSpPr>
            <p:cNvPr id="149" name="그룹 148">
              <a:extLst>
                <a:ext uri="{FF2B5EF4-FFF2-40B4-BE49-F238E27FC236}">
                  <a16:creationId xmlns:a16="http://schemas.microsoft.com/office/drawing/2014/main" id="{A80182CB-6460-46F9-947D-FC7188217F96}"/>
                </a:ext>
              </a:extLst>
            </p:cNvPr>
            <p:cNvGrpSpPr/>
            <p:nvPr/>
          </p:nvGrpSpPr>
          <p:grpSpPr>
            <a:xfrm>
              <a:off x="6545350" y="6028814"/>
              <a:ext cx="3247053" cy="188143"/>
              <a:chOff x="6545350" y="5489426"/>
              <a:chExt cx="3247053" cy="275460"/>
            </a:xfrm>
          </p:grpSpPr>
          <p:sp>
            <p:nvSpPr>
              <p:cNvPr id="133" name="사각형: 둥근 모서리 132">
                <a:extLst>
                  <a:ext uri="{FF2B5EF4-FFF2-40B4-BE49-F238E27FC236}">
                    <a16:creationId xmlns:a16="http://schemas.microsoft.com/office/drawing/2014/main" id="{8F015FCB-215C-4CFA-9C9D-A22CDBB013D7}"/>
                  </a:ext>
                </a:extLst>
              </p:cNvPr>
              <p:cNvSpPr/>
              <p:nvPr/>
            </p:nvSpPr>
            <p:spPr>
              <a:xfrm>
                <a:off x="6545350" y="5489426"/>
                <a:ext cx="3247053" cy="275460"/>
              </a:xfrm>
              <a:prstGeom prst="roundRect">
                <a:avLst>
                  <a:gd name="adj" fmla="val 50000"/>
                </a:avLst>
              </a:prstGeom>
              <a:solidFill>
                <a:srgbClr val="E7B895">
                  <a:alpha val="34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Koverwatch" panose="02020603020101020101" pitchFamily="18" charset="-127"/>
                  <a:ea typeface="Koverwatch" panose="02020603020101020101" pitchFamily="18" charset="-127"/>
                </a:endParaRPr>
              </a:p>
            </p:txBody>
          </p:sp>
          <p:sp>
            <p:nvSpPr>
              <p:cNvPr id="136" name="사각형: 둥근 모서리 135">
                <a:extLst>
                  <a:ext uri="{FF2B5EF4-FFF2-40B4-BE49-F238E27FC236}">
                    <a16:creationId xmlns:a16="http://schemas.microsoft.com/office/drawing/2014/main" id="{6EDB753D-A4E4-41A3-9B7A-DF8D6D212033}"/>
                  </a:ext>
                </a:extLst>
              </p:cNvPr>
              <p:cNvSpPr/>
              <p:nvPr/>
            </p:nvSpPr>
            <p:spPr>
              <a:xfrm>
                <a:off x="6662461" y="5562377"/>
                <a:ext cx="2637749" cy="128505"/>
              </a:xfrm>
              <a:prstGeom prst="roundRect">
                <a:avLst>
                  <a:gd name="adj" fmla="val 50000"/>
                </a:avLst>
              </a:prstGeom>
              <a:solidFill>
                <a:srgbClr val="E89C6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Koverwatch" panose="02020603020101020101" pitchFamily="18" charset="-127"/>
                  <a:ea typeface="Koverwatch" panose="02020603020101020101" pitchFamily="18" charset="-127"/>
                </a:endParaRPr>
              </a:p>
            </p:txBody>
          </p:sp>
        </p:grp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F8E4B191-32D2-47E4-A53B-5D138C971ABD}"/>
                </a:ext>
              </a:extLst>
            </p:cNvPr>
            <p:cNvSpPr txBox="1"/>
            <p:nvPr/>
          </p:nvSpPr>
          <p:spPr>
            <a:xfrm>
              <a:off x="6475221" y="5627310"/>
              <a:ext cx="970137" cy="3139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1200" b="1" spc="-15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Koverwatch" panose="02020603020101020101" pitchFamily="18" charset="-127"/>
                  <a:ea typeface="Koverwatch" panose="02020603020101020101" pitchFamily="18" charset="-127"/>
                </a:rPr>
                <a:t>담배 술 </a:t>
              </a:r>
              <a:r>
                <a:rPr lang="ko-KR" altLang="en-US" sz="1200" b="1" spc="-150" dirty="0" err="1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Koverwatch" panose="02020603020101020101" pitchFamily="18" charset="-127"/>
                  <a:ea typeface="Koverwatch" panose="02020603020101020101" pitchFamily="18" charset="-127"/>
                </a:rPr>
                <a:t>안하는</a:t>
              </a:r>
              <a:r>
                <a:rPr lang="ko-KR" altLang="en-US" sz="1200" b="1" spc="-15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Koverwatch" panose="02020603020101020101" pitchFamily="18" charset="-127"/>
                  <a:ea typeface="Koverwatch" panose="02020603020101020101" pitchFamily="18" charset="-127"/>
                </a:rPr>
                <a:t> 간 건강</a:t>
              </a:r>
            </a:p>
          </p:txBody>
        </p:sp>
        <p:sp>
          <p:nvSpPr>
            <p:cNvPr id="146" name="이등변 삼각형 145">
              <a:extLst>
                <a:ext uri="{FF2B5EF4-FFF2-40B4-BE49-F238E27FC236}">
                  <a16:creationId xmlns:a16="http://schemas.microsoft.com/office/drawing/2014/main" id="{D7EBAE4B-3CDD-460D-ADB9-187EA63DB15B}"/>
                </a:ext>
              </a:extLst>
            </p:cNvPr>
            <p:cNvSpPr/>
            <p:nvPr/>
          </p:nvSpPr>
          <p:spPr>
            <a:xfrm flipV="1">
              <a:off x="9236735" y="5792939"/>
              <a:ext cx="126949" cy="90445"/>
            </a:xfrm>
            <a:prstGeom prst="triangle">
              <a:avLst/>
            </a:prstGeom>
            <a:solidFill>
              <a:srgbClr val="E89C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Koverwatch" panose="02020603020101020101" pitchFamily="18" charset="-127"/>
                <a:ea typeface="Koverwatch" panose="02020603020101020101" pitchFamily="18" charset="-127"/>
              </a:endParaRPr>
            </a:p>
          </p:txBody>
        </p:sp>
      </p:grpSp>
      <p:pic>
        <p:nvPicPr>
          <p:cNvPr id="49" name="그림 4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725" y="2185678"/>
            <a:ext cx="9938094" cy="414669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102" y="1627482"/>
            <a:ext cx="9938717" cy="4704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295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617767" y="703116"/>
            <a:ext cx="29402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zuka Gothic Pr6N H" panose="020B0800000000000000" pitchFamily="34" charset="-128"/>
              </a:rPr>
              <a:t>PROMOTION GOAL</a:t>
            </a:r>
            <a:endParaRPr lang="ko-KR" altLang="en-US" sz="2000" spc="3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zuka Gothic Pr6N H" panose="020B0800000000000000" pitchFamily="34" charset="-128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3917384" y="641043"/>
            <a:ext cx="4340994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>
            <a:off x="3917384" y="1165299"/>
            <a:ext cx="4340994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/>
          <p:cNvGrpSpPr/>
          <p:nvPr/>
        </p:nvGrpSpPr>
        <p:grpSpPr>
          <a:xfrm flipH="1">
            <a:off x="8063956" y="819432"/>
            <a:ext cx="166028" cy="157173"/>
            <a:chOff x="3888990" y="819432"/>
            <a:chExt cx="166028" cy="157173"/>
          </a:xfrm>
        </p:grpSpPr>
        <p:sp>
          <p:nvSpPr>
            <p:cNvPr id="22" name="모서리가 둥근 직사각형 21"/>
            <p:cNvSpPr/>
            <p:nvPr/>
          </p:nvSpPr>
          <p:spPr>
            <a:xfrm>
              <a:off x="3888990" y="819432"/>
              <a:ext cx="166028" cy="157173"/>
            </a:xfrm>
            <a:prstGeom prst="roundRect">
              <a:avLst>
                <a:gd name="adj" fmla="val 355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7" name="그룹 26"/>
            <p:cNvGrpSpPr/>
            <p:nvPr/>
          </p:nvGrpSpPr>
          <p:grpSpPr>
            <a:xfrm>
              <a:off x="3950097" y="858620"/>
              <a:ext cx="43815" cy="78797"/>
              <a:chOff x="3949065" y="866631"/>
              <a:chExt cx="43815" cy="78797"/>
            </a:xfrm>
          </p:grpSpPr>
          <p:cxnSp>
            <p:nvCxnSpPr>
              <p:cNvPr id="25" name="직선 연결선 24"/>
              <p:cNvCxnSpPr/>
              <p:nvPr/>
            </p:nvCxnSpPr>
            <p:spPr>
              <a:xfrm>
                <a:off x="3949065" y="866631"/>
                <a:ext cx="43815" cy="43815"/>
              </a:xfrm>
              <a:prstGeom prst="line">
                <a:avLst/>
              </a:prstGeom>
              <a:ln w="158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직선 연결선 25"/>
              <p:cNvCxnSpPr/>
              <p:nvPr/>
            </p:nvCxnSpPr>
            <p:spPr>
              <a:xfrm flipV="1">
                <a:off x="3949065" y="901613"/>
                <a:ext cx="43815" cy="43815"/>
              </a:xfrm>
              <a:prstGeom prst="line">
                <a:avLst/>
              </a:prstGeom>
              <a:ln w="158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4" name="TextBox 73"/>
          <p:cNvSpPr txBox="1"/>
          <p:nvPr/>
        </p:nvSpPr>
        <p:spPr>
          <a:xfrm>
            <a:off x="3490055" y="1530721"/>
            <a:ext cx="5195653" cy="4785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이 템플릿을 </a:t>
            </a:r>
            <a:r>
              <a:rPr lang="ko-KR" altLang="en-US" sz="1100" dirty="0" err="1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나눔함으로써</a:t>
            </a:r>
            <a:r>
              <a:rPr lang="en-US" altLang="ko-KR" sz="1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z="1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그대들과 나와의 간격을 좁히고 좀더 나아가</a:t>
            </a:r>
            <a:endParaRPr lang="en-US" altLang="ko-KR" sz="11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>
              <a:lnSpc>
                <a:spcPct val="120000"/>
              </a:lnSpc>
            </a:pPr>
            <a:r>
              <a:rPr lang="ko-KR" altLang="en-US" sz="1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언젠가는 같이 노래방 가서 서로 </a:t>
            </a:r>
            <a:r>
              <a:rPr lang="ko-KR" altLang="en-US" sz="1100" dirty="0" err="1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미친듯이</a:t>
            </a:r>
            <a:r>
              <a:rPr lang="ko-KR" altLang="en-US" sz="1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 노래를 불러 </a:t>
            </a:r>
            <a:r>
              <a:rPr lang="ko-KR" altLang="en-US" sz="1100" dirty="0" err="1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제끼는</a:t>
            </a:r>
            <a:r>
              <a:rPr lang="ko-KR" altLang="en-US" sz="1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 그날을 기원하며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1469729" y="2714086"/>
            <a:ext cx="2904194" cy="3044142"/>
          </a:xfrm>
          <a:prstGeom prst="rect">
            <a:avLst/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TextBox 78"/>
          <p:cNvSpPr txBox="1"/>
          <p:nvPr/>
        </p:nvSpPr>
        <p:spPr>
          <a:xfrm>
            <a:off x="2357409" y="3755069"/>
            <a:ext cx="1128835" cy="5909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1400" spc="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07A3C"/>
                </a:solidFill>
                <a:latin typeface="Kozuka Gothic Pr6N H" panose="020B0800000000000000" pitchFamily="34" charset="-128"/>
              </a:rPr>
              <a:t>KARAOKE</a:t>
            </a:r>
          </a:p>
          <a:p>
            <a:pPr algn="ctr">
              <a:lnSpc>
                <a:spcPct val="120000"/>
              </a:lnSpc>
            </a:pPr>
            <a:r>
              <a:rPr lang="en-US" altLang="ko-KR" sz="1400" spc="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zuka Gothic Pro L" panose="020B0200000000000000" pitchFamily="34" charset="-128"/>
                <a:ea typeface="Kozuka Gothic Pro L" panose="020B0200000000000000" pitchFamily="34" charset="-128"/>
              </a:rPr>
              <a:t>PATRON</a:t>
            </a:r>
            <a:endParaRPr lang="ko-KR" altLang="en-US" sz="1400" spc="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zuka Gothic Pro L" panose="020B0200000000000000" pitchFamily="34" charset="-128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1026" y="3001117"/>
            <a:ext cx="521601" cy="521601"/>
          </a:xfrm>
          <a:prstGeom prst="rect">
            <a:avLst/>
          </a:prstGeom>
        </p:spPr>
      </p:pic>
      <p:cxnSp>
        <p:nvCxnSpPr>
          <p:cNvPr id="17" name="직선 연결선 16"/>
          <p:cNvCxnSpPr/>
          <p:nvPr/>
        </p:nvCxnSpPr>
        <p:spPr>
          <a:xfrm>
            <a:off x="2197050" y="4503673"/>
            <a:ext cx="1391945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TextBox 126"/>
          <p:cNvSpPr txBox="1"/>
          <p:nvPr/>
        </p:nvSpPr>
        <p:spPr>
          <a:xfrm>
            <a:off x="2016771" y="4602966"/>
            <a:ext cx="1810111" cy="4610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05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노래방 단골 되면 사장님이</a:t>
            </a:r>
            <a:endParaRPr lang="en-US" altLang="ko-KR" sz="105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>
              <a:lnSpc>
                <a:spcPct val="120000"/>
              </a:lnSpc>
            </a:pPr>
            <a:r>
              <a:rPr lang="ko-KR" altLang="en-US" sz="105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서비스 </a:t>
            </a:r>
            <a:r>
              <a:rPr lang="ko-KR" altLang="en-US" sz="1050" dirty="0" err="1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개많이줌</a:t>
            </a:r>
            <a:r>
              <a:rPr lang="ko-KR" altLang="en-US" sz="105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1050" dirty="0" err="1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개이득</a:t>
            </a:r>
            <a:endParaRPr lang="ko-KR" altLang="en-US" sz="105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4653801" y="2714086"/>
            <a:ext cx="2904194" cy="3044142"/>
          </a:xfrm>
          <a:prstGeom prst="rect">
            <a:avLst/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TextBox 79"/>
          <p:cNvSpPr txBox="1"/>
          <p:nvPr/>
        </p:nvSpPr>
        <p:spPr>
          <a:xfrm>
            <a:off x="5121494" y="3755069"/>
            <a:ext cx="1968809" cy="5909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1400" spc="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07A3C"/>
                </a:solidFill>
                <a:latin typeface="Kozuka Gothic Pr6N H" panose="020B0800000000000000" pitchFamily="34" charset="-128"/>
              </a:rPr>
              <a:t>COMPONY STRESS</a:t>
            </a:r>
          </a:p>
          <a:p>
            <a:pPr algn="ctr">
              <a:lnSpc>
                <a:spcPct val="120000"/>
              </a:lnSpc>
            </a:pPr>
            <a:r>
              <a:rPr lang="en-US" altLang="ko-KR" sz="1400" spc="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zuka Gothic Pro L" panose="020B0200000000000000" pitchFamily="34" charset="-128"/>
                <a:ea typeface="Kozuka Gothic Pro L" panose="020B0200000000000000" pitchFamily="34" charset="-128"/>
              </a:rPr>
              <a:t>SOLUTION</a:t>
            </a:r>
            <a:endParaRPr lang="ko-KR" altLang="en-US" sz="1400" spc="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zuka Gothic Pro L" panose="020B0200000000000000" pitchFamily="34" charset="-128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45098" y="3001116"/>
            <a:ext cx="521601" cy="521601"/>
          </a:xfrm>
          <a:prstGeom prst="rect">
            <a:avLst/>
          </a:prstGeom>
        </p:spPr>
      </p:pic>
      <p:cxnSp>
        <p:nvCxnSpPr>
          <p:cNvPr id="109" name="직선 연결선 108"/>
          <p:cNvCxnSpPr/>
          <p:nvPr/>
        </p:nvCxnSpPr>
        <p:spPr>
          <a:xfrm>
            <a:off x="5409926" y="4503673"/>
            <a:ext cx="1391945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TextBox 128"/>
          <p:cNvSpPr txBox="1"/>
          <p:nvPr/>
        </p:nvSpPr>
        <p:spPr>
          <a:xfrm>
            <a:off x="5133517" y="4602966"/>
            <a:ext cx="1944763" cy="6549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05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노래방 나랑 자주 다니면</a:t>
            </a:r>
            <a:endParaRPr lang="en-US" altLang="ko-KR" sz="105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>
              <a:lnSpc>
                <a:spcPct val="120000"/>
              </a:lnSpc>
            </a:pPr>
            <a:r>
              <a:rPr lang="ko-KR" altLang="en-US" sz="105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스트레스 완전 </a:t>
            </a:r>
            <a:r>
              <a:rPr lang="ko-KR" altLang="en-US" sz="1050" dirty="0" err="1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잘풀림</a:t>
            </a:r>
            <a:r>
              <a:rPr lang="ko-KR" altLang="en-US" sz="105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1050" dirty="0" err="1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개이득</a:t>
            </a:r>
            <a:endParaRPr lang="en-US" altLang="ko-KR" sz="105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>
              <a:lnSpc>
                <a:spcPct val="120000"/>
              </a:lnSpc>
            </a:pPr>
            <a:r>
              <a:rPr lang="ko-KR" altLang="en-US" sz="105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완전 인정</a:t>
            </a:r>
            <a:r>
              <a:rPr lang="en-US" altLang="ko-KR" sz="105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? </a:t>
            </a:r>
            <a:r>
              <a:rPr lang="ko-KR" altLang="en-US" sz="105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어 인정 </a:t>
            </a:r>
            <a:r>
              <a:rPr lang="ko-KR" altLang="en-US" sz="1050" dirty="0" err="1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핵이득</a:t>
            </a:r>
            <a:endParaRPr lang="ko-KR" altLang="en-US" sz="105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8" name="직사각형 77"/>
          <p:cNvSpPr/>
          <p:nvPr/>
        </p:nvSpPr>
        <p:spPr>
          <a:xfrm>
            <a:off x="7837873" y="2714086"/>
            <a:ext cx="2904194" cy="3044142"/>
          </a:xfrm>
          <a:prstGeom prst="rect">
            <a:avLst/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TextBox 80"/>
          <p:cNvSpPr txBox="1"/>
          <p:nvPr/>
        </p:nvSpPr>
        <p:spPr>
          <a:xfrm>
            <a:off x="8325892" y="3755069"/>
            <a:ext cx="1928157" cy="5909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1400" spc="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07A3C"/>
                </a:solidFill>
                <a:latin typeface="Kozuka Gothic Pr6N H" panose="020B0800000000000000" pitchFamily="34" charset="-128"/>
              </a:rPr>
              <a:t>COMMUNICATION</a:t>
            </a:r>
          </a:p>
          <a:p>
            <a:pPr algn="ctr">
              <a:lnSpc>
                <a:spcPct val="120000"/>
              </a:lnSpc>
            </a:pPr>
            <a:r>
              <a:rPr lang="en-US" altLang="ko-KR" sz="1400" spc="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zuka Gothic Pro L" panose="020B0200000000000000" pitchFamily="34" charset="-128"/>
                <a:ea typeface="Kozuka Gothic Pro L" panose="020B0200000000000000" pitchFamily="34" charset="-128"/>
              </a:rPr>
              <a:t>VITALIZATION</a:t>
            </a:r>
            <a:endParaRPr lang="ko-KR" altLang="en-US" sz="1400" spc="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zuka Gothic Pro L" panose="020B0200000000000000" pitchFamily="34" charset="-128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29170" y="3001116"/>
            <a:ext cx="521601" cy="521601"/>
          </a:xfrm>
          <a:prstGeom prst="rect">
            <a:avLst/>
          </a:prstGeom>
        </p:spPr>
      </p:pic>
      <p:cxnSp>
        <p:nvCxnSpPr>
          <p:cNvPr id="111" name="직선 연결선 110"/>
          <p:cNvCxnSpPr/>
          <p:nvPr/>
        </p:nvCxnSpPr>
        <p:spPr>
          <a:xfrm>
            <a:off x="8593998" y="4503673"/>
            <a:ext cx="1391945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Box 129"/>
          <p:cNvSpPr txBox="1"/>
          <p:nvPr/>
        </p:nvSpPr>
        <p:spPr>
          <a:xfrm>
            <a:off x="8269499" y="4602966"/>
            <a:ext cx="2040943" cy="4610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05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소통 많이 하면 내가 막 템플릿</a:t>
            </a:r>
            <a:endParaRPr lang="en-US" altLang="ko-KR" sz="105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>
              <a:lnSpc>
                <a:spcPct val="120000"/>
              </a:lnSpc>
            </a:pPr>
            <a:r>
              <a:rPr lang="ko-KR" altLang="en-US" sz="105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퍼주고 </a:t>
            </a:r>
            <a:r>
              <a:rPr lang="ko-KR" altLang="en-US" sz="1050" dirty="0" err="1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그럴수도</a:t>
            </a:r>
            <a:r>
              <a:rPr lang="ko-KR" altLang="en-US" sz="105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 있음 </a:t>
            </a:r>
            <a:r>
              <a:rPr lang="ko-KR" altLang="en-US" sz="1050" dirty="0" err="1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개이득</a:t>
            </a:r>
            <a:endParaRPr lang="ko-KR" altLang="en-US" sz="105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E544D4E-0DD6-4B39-802B-4CCD21CB5E7C}"/>
              </a:ext>
            </a:extLst>
          </p:cNvPr>
          <p:cNvSpPr/>
          <p:nvPr/>
        </p:nvSpPr>
        <p:spPr>
          <a:xfrm>
            <a:off x="3925345" y="1263299"/>
            <a:ext cx="4340994" cy="239061"/>
          </a:xfrm>
          <a:prstGeom prst="rect">
            <a:avLst/>
          </a:prstGeom>
          <a:pattFill prst="ltUpDiag">
            <a:fgClr>
              <a:schemeClr val="bg1">
                <a:lumMod val="6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8231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직사각형 37">
            <a:extLst>
              <a:ext uri="{FF2B5EF4-FFF2-40B4-BE49-F238E27FC236}">
                <a16:creationId xmlns:a16="http://schemas.microsoft.com/office/drawing/2014/main" id="{A831144F-05CE-45DB-8522-FA7F3CB68BCA}"/>
              </a:ext>
            </a:extLst>
          </p:cNvPr>
          <p:cNvSpPr/>
          <p:nvPr/>
        </p:nvSpPr>
        <p:spPr>
          <a:xfrm>
            <a:off x="3452431" y="2675432"/>
            <a:ext cx="5366449" cy="1794968"/>
          </a:xfrm>
          <a:prstGeom prst="rect">
            <a:avLst/>
          </a:prstGeom>
          <a:solidFill>
            <a:schemeClr val="tx1">
              <a:lumMod val="75000"/>
              <a:lumOff val="25000"/>
              <a:alpha val="64000"/>
            </a:schemeClr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4F8CE10-2E70-4B6A-BB74-09DD22BDB5E6}"/>
              </a:ext>
            </a:extLst>
          </p:cNvPr>
          <p:cNvSpPr/>
          <p:nvPr/>
        </p:nvSpPr>
        <p:spPr>
          <a:xfrm>
            <a:off x="3560128" y="2646679"/>
            <a:ext cx="4998720" cy="1564640"/>
          </a:xfrm>
          <a:prstGeom prst="rect">
            <a:avLst/>
          </a:prstGeom>
          <a:solidFill>
            <a:srgbClr val="FBFB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CB24F15-05BB-491A-A85B-67A6C2025101}"/>
              </a:ext>
            </a:extLst>
          </p:cNvPr>
          <p:cNvSpPr/>
          <p:nvPr/>
        </p:nvSpPr>
        <p:spPr>
          <a:xfrm>
            <a:off x="4515734" y="3115748"/>
            <a:ext cx="3087506" cy="626505"/>
          </a:xfrm>
          <a:prstGeom prst="rect">
            <a:avLst/>
          </a:prstGeom>
          <a:pattFill prst="pct50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F0C72D2-36ED-42E6-A521-C82518B6EEC2}"/>
              </a:ext>
            </a:extLst>
          </p:cNvPr>
          <p:cNvSpPr txBox="1"/>
          <p:nvPr/>
        </p:nvSpPr>
        <p:spPr>
          <a:xfrm>
            <a:off x="4510831" y="3198167"/>
            <a:ext cx="30973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zuka Gothic Pr6N H" panose="020B0800000000000000" pitchFamily="34" charset="-128"/>
                <a:ea typeface="Kozuka Gothic Pr6N H" panose="020B0800000000000000" pitchFamily="34" charset="-128"/>
              </a:rPr>
              <a:t>BREAKING </a:t>
            </a:r>
            <a:r>
              <a:rPr lang="en-US" altLang="ko-KR" sz="2400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89C6B"/>
                </a:solidFill>
                <a:latin typeface="Kozuka Gothic Pr6N H" panose="020B0800000000000000" pitchFamily="34" charset="-128"/>
                <a:ea typeface="Kozuka Gothic Pr6N H" panose="020B0800000000000000" pitchFamily="34" charset="-128"/>
              </a:rPr>
              <a:t>SLIDE</a:t>
            </a:r>
            <a:endParaRPr lang="ko-KR" altLang="en-US" sz="2400" spc="3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E89C6B"/>
              </a:solidFill>
              <a:latin typeface="Kozuka Gothic Pr6N H" panose="020B0800000000000000" pitchFamily="34" charset="-128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4DADF8A6-55BC-4EC5-8340-3DC62139126F}"/>
              </a:ext>
            </a:extLst>
          </p:cNvPr>
          <p:cNvCxnSpPr/>
          <p:nvPr/>
        </p:nvCxnSpPr>
        <p:spPr>
          <a:xfrm>
            <a:off x="4515734" y="3808035"/>
            <a:ext cx="3087506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F37A601A-4BF2-41F5-90A3-CBE73F58B7C4}"/>
              </a:ext>
            </a:extLst>
          </p:cNvPr>
          <p:cNvCxnSpPr/>
          <p:nvPr/>
        </p:nvCxnSpPr>
        <p:spPr>
          <a:xfrm>
            <a:off x="4515734" y="3049965"/>
            <a:ext cx="3087506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D5DF210-69F5-41B6-8884-E93997E772E4}"/>
              </a:ext>
            </a:extLst>
          </p:cNvPr>
          <p:cNvSpPr/>
          <p:nvPr/>
        </p:nvSpPr>
        <p:spPr>
          <a:xfrm>
            <a:off x="5520085" y="2756581"/>
            <a:ext cx="122825" cy="122825"/>
          </a:xfrm>
          <a:prstGeom prst="rect">
            <a:avLst/>
          </a:prstGeom>
          <a:solidFill>
            <a:srgbClr val="E89C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CB6CDC6A-08D6-4AC9-AEE7-80EF44E3504D}"/>
              </a:ext>
            </a:extLst>
          </p:cNvPr>
          <p:cNvSpPr/>
          <p:nvPr/>
        </p:nvSpPr>
        <p:spPr>
          <a:xfrm>
            <a:off x="5803630" y="2779861"/>
            <a:ext cx="76265" cy="7626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AEABCEE3-0213-424D-A27D-0E4ACA8213F5}"/>
              </a:ext>
            </a:extLst>
          </p:cNvPr>
          <p:cNvSpPr/>
          <p:nvPr/>
        </p:nvSpPr>
        <p:spPr>
          <a:xfrm>
            <a:off x="6040615" y="2779861"/>
            <a:ext cx="76265" cy="7626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082FFD1B-9B3D-4230-BE6A-A9E0A1EE687F}"/>
              </a:ext>
            </a:extLst>
          </p:cNvPr>
          <p:cNvSpPr/>
          <p:nvPr/>
        </p:nvSpPr>
        <p:spPr>
          <a:xfrm>
            <a:off x="6277600" y="2779861"/>
            <a:ext cx="76265" cy="7626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3BF83315-77D6-4392-8889-F4AF905E039E}"/>
              </a:ext>
            </a:extLst>
          </p:cNvPr>
          <p:cNvSpPr/>
          <p:nvPr/>
        </p:nvSpPr>
        <p:spPr>
          <a:xfrm>
            <a:off x="6514585" y="2779861"/>
            <a:ext cx="76265" cy="7626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1310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4936156" y="3049965"/>
            <a:ext cx="2319689" cy="758070"/>
            <a:chOff x="4919963" y="2598573"/>
            <a:chExt cx="2319689" cy="758070"/>
          </a:xfrm>
        </p:grpSpPr>
        <p:grpSp>
          <p:nvGrpSpPr>
            <p:cNvPr id="178" name="그룹 177">
              <a:extLst>
                <a:ext uri="{FF2B5EF4-FFF2-40B4-BE49-F238E27FC236}">
                  <a16:creationId xmlns:a16="http://schemas.microsoft.com/office/drawing/2014/main" id="{CCF88E59-3216-4CBF-B45C-1DC7C13F3DB7}"/>
                </a:ext>
              </a:extLst>
            </p:cNvPr>
            <p:cNvGrpSpPr/>
            <p:nvPr/>
          </p:nvGrpSpPr>
          <p:grpSpPr>
            <a:xfrm>
              <a:off x="4919963" y="2598573"/>
              <a:ext cx="2319689" cy="758070"/>
              <a:chOff x="4515734" y="2598573"/>
              <a:chExt cx="3087506" cy="758070"/>
            </a:xfrm>
          </p:grpSpPr>
          <p:sp>
            <p:nvSpPr>
              <p:cNvPr id="173" name="직사각형 172">
                <a:extLst>
                  <a:ext uri="{FF2B5EF4-FFF2-40B4-BE49-F238E27FC236}">
                    <a16:creationId xmlns:a16="http://schemas.microsoft.com/office/drawing/2014/main" id="{B7C3E8CE-9F77-4B2B-9F95-27C55036E2D9}"/>
                  </a:ext>
                </a:extLst>
              </p:cNvPr>
              <p:cNvSpPr/>
              <p:nvPr/>
            </p:nvSpPr>
            <p:spPr>
              <a:xfrm>
                <a:off x="4515734" y="2664356"/>
                <a:ext cx="3087506" cy="626505"/>
              </a:xfrm>
              <a:prstGeom prst="rect">
                <a:avLst/>
              </a:prstGeom>
              <a:pattFill prst="ltUpDiag">
                <a:fgClr>
                  <a:schemeClr val="bg1">
                    <a:lumMod val="65000"/>
                  </a:schemeClr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>
                  <a:latin typeface="Koverwatch" panose="02020603020101020101" pitchFamily="18" charset="-127"/>
                  <a:ea typeface="Koverwatch" panose="02020603020101020101" pitchFamily="18" charset="-127"/>
                </a:endParaRPr>
              </a:p>
            </p:txBody>
          </p:sp>
          <p:cxnSp>
            <p:nvCxnSpPr>
              <p:cNvPr id="175" name="직선 연결선 174">
                <a:extLst>
                  <a:ext uri="{FF2B5EF4-FFF2-40B4-BE49-F238E27FC236}">
                    <a16:creationId xmlns:a16="http://schemas.microsoft.com/office/drawing/2014/main" id="{E5008C61-0E9D-46D3-B9C6-34EFFB777A89}"/>
                  </a:ext>
                </a:extLst>
              </p:cNvPr>
              <p:cNvCxnSpPr/>
              <p:nvPr/>
            </p:nvCxnSpPr>
            <p:spPr>
              <a:xfrm>
                <a:off x="4515734" y="3356643"/>
                <a:ext cx="3087506" cy="0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직선 연결선 176">
                <a:extLst>
                  <a:ext uri="{FF2B5EF4-FFF2-40B4-BE49-F238E27FC236}">
                    <a16:creationId xmlns:a16="http://schemas.microsoft.com/office/drawing/2014/main" id="{7B94A723-05ED-45F4-8908-12BD15E4AA20}"/>
                  </a:ext>
                </a:extLst>
              </p:cNvPr>
              <p:cNvCxnSpPr/>
              <p:nvPr/>
            </p:nvCxnSpPr>
            <p:spPr>
              <a:xfrm>
                <a:off x="4515734" y="2598573"/>
                <a:ext cx="3087506" cy="0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976E5F12-E56D-4E21-BBFC-A4F771ED3CA1}"/>
                </a:ext>
              </a:extLst>
            </p:cNvPr>
            <p:cNvSpPr txBox="1"/>
            <p:nvPr/>
          </p:nvSpPr>
          <p:spPr>
            <a:xfrm>
              <a:off x="5140044" y="2624224"/>
              <a:ext cx="191430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E89C6B"/>
                  </a:solidFill>
                  <a:latin typeface="Koverwatch" panose="02020603020101020101" pitchFamily="18" charset="-127"/>
                  <a:ea typeface="Koverwatch" panose="02020603020101020101" pitchFamily="18" charset="-127"/>
                </a:rPr>
                <a:t>THANK</a:t>
              </a:r>
              <a:r>
                <a:rPr lang="en-US" altLang="ko-KR" sz="3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verwatch" panose="02020603020101020101" pitchFamily="18" charset="-127"/>
                  <a:ea typeface="Koverwatch" panose="02020603020101020101" pitchFamily="18" charset="-127"/>
                </a:rPr>
                <a:t> YOU :)</a:t>
              </a:r>
              <a:endParaRPr lang="ko-KR" altLang="en-US" sz="3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59630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2699C7BB-5ED7-46F6-9EF0-1266743E689F}"/>
              </a:ext>
            </a:extLst>
          </p:cNvPr>
          <p:cNvGrpSpPr/>
          <p:nvPr/>
        </p:nvGrpSpPr>
        <p:grpSpPr>
          <a:xfrm>
            <a:off x="5554924" y="1062167"/>
            <a:ext cx="1082152" cy="470703"/>
            <a:chOff x="4552247" y="628840"/>
            <a:chExt cx="3087506" cy="758070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3CD2B73F-3B05-4E9B-AAAE-73A548F98367}"/>
                </a:ext>
              </a:extLst>
            </p:cNvPr>
            <p:cNvSpPr/>
            <p:nvPr/>
          </p:nvSpPr>
          <p:spPr>
            <a:xfrm>
              <a:off x="4552247" y="694623"/>
              <a:ext cx="3087506" cy="626505"/>
            </a:xfrm>
            <a:prstGeom prst="rect">
              <a:avLst/>
            </a:prstGeom>
            <a:pattFill prst="ltUpDiag">
              <a:fgClr>
                <a:schemeClr val="bg1">
                  <a:lumMod val="6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8EC6A193-5FAF-4FAF-A9BA-89F24944DAA8}"/>
                </a:ext>
              </a:extLst>
            </p:cNvPr>
            <p:cNvCxnSpPr/>
            <p:nvPr/>
          </p:nvCxnSpPr>
          <p:spPr>
            <a:xfrm>
              <a:off x="4552247" y="1386910"/>
              <a:ext cx="3087506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99C3AD16-A977-413B-8CA9-39308699091C}"/>
                </a:ext>
              </a:extLst>
            </p:cNvPr>
            <p:cNvCxnSpPr/>
            <p:nvPr/>
          </p:nvCxnSpPr>
          <p:spPr>
            <a:xfrm>
              <a:off x="4552247" y="628840"/>
              <a:ext cx="3087506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/>
          <p:cNvSpPr txBox="1"/>
          <p:nvPr/>
        </p:nvSpPr>
        <p:spPr>
          <a:xfrm>
            <a:off x="5856187" y="2518538"/>
            <a:ext cx="4796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b="1" spc="-5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</a:rPr>
              <a:t>주제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307161" y="2856549"/>
            <a:ext cx="157767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spc="-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</a:rPr>
              <a:t>왜 커피 가격은 다양할까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04C6DB0-3549-4B07-B0B2-C11E57A926EA}"/>
              </a:ext>
            </a:extLst>
          </p:cNvPr>
          <p:cNvSpPr txBox="1"/>
          <p:nvPr/>
        </p:nvSpPr>
        <p:spPr>
          <a:xfrm>
            <a:off x="5558036" y="1085347"/>
            <a:ext cx="10759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>
                    <a:lumMod val="60000"/>
                    <a:lumOff val="40000"/>
                  </a:schemeClr>
                </a:solidFill>
                <a:latin typeface="Kozuka Gothic Pr6N H" panose="020B0800000000000000" pitchFamily="34" charset="-128"/>
              </a:rPr>
              <a:t>I</a:t>
            </a: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zuka Gothic Pr6N H" panose="020B0800000000000000" pitchFamily="34" charset="-128"/>
              </a:rPr>
              <a:t>NDEX</a:t>
            </a:r>
            <a:endParaRPr lang="ko-KR" altLang="en-US" sz="2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zuka Gothic Pr6N H" panose="020B0800000000000000" pitchFamily="34" charset="-128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AE167A2-2A5D-4BFE-B0D0-66A48AB342E0}"/>
              </a:ext>
            </a:extLst>
          </p:cNvPr>
          <p:cNvSpPr/>
          <p:nvPr/>
        </p:nvSpPr>
        <p:spPr>
          <a:xfrm>
            <a:off x="5951206" y="2216842"/>
            <a:ext cx="274037" cy="19998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B631B86-2F01-439C-A99B-D9C1D4840766}"/>
              </a:ext>
            </a:extLst>
          </p:cNvPr>
          <p:cNvSpPr txBox="1"/>
          <p:nvPr/>
        </p:nvSpPr>
        <p:spPr>
          <a:xfrm>
            <a:off x="5913898" y="2172174"/>
            <a:ext cx="3642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01</a:t>
            </a:r>
            <a:endParaRPr lang="ko-KR" altLang="en-US" sz="1200" b="1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3FCFD88-98D7-4C19-A08D-CDCECB672C89}"/>
              </a:ext>
            </a:extLst>
          </p:cNvPr>
          <p:cNvSpPr txBox="1"/>
          <p:nvPr/>
        </p:nvSpPr>
        <p:spPr>
          <a:xfrm>
            <a:off x="5856195" y="3857375"/>
            <a:ext cx="4796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b="1" spc="-5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</a:rPr>
              <a:t>구현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885DB55-7817-4252-9EEA-1AC9B1113256}"/>
              </a:ext>
            </a:extLst>
          </p:cNvPr>
          <p:cNvSpPr txBox="1"/>
          <p:nvPr/>
        </p:nvSpPr>
        <p:spPr>
          <a:xfrm>
            <a:off x="5105990" y="4195386"/>
            <a:ext cx="198002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spc="-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</a:rPr>
              <a:t>구현 일정</a:t>
            </a:r>
            <a:r>
              <a:rPr lang="en-US" altLang="ko-KR" sz="1100" spc="-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</a:rPr>
              <a:t>,  </a:t>
            </a:r>
            <a:r>
              <a:rPr lang="ko-KR" altLang="en-US" sz="1100" spc="-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</a:rPr>
              <a:t>자료 조사</a:t>
            </a:r>
            <a:r>
              <a:rPr lang="en-US" altLang="ko-KR" sz="1100" spc="-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ko-KR" altLang="en-US" sz="1100" spc="-100" dirty="0" smtClean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</a:rPr>
              <a:t>구현 </a:t>
            </a:r>
            <a:r>
              <a:rPr lang="ko-KR" altLang="en-US" sz="1100" spc="-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</a:rPr>
              <a:t>결과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2529A3E0-8DDD-4FE8-B6F8-BFFF1074B3E5}"/>
              </a:ext>
            </a:extLst>
          </p:cNvPr>
          <p:cNvSpPr/>
          <p:nvPr/>
        </p:nvSpPr>
        <p:spPr>
          <a:xfrm>
            <a:off x="5951209" y="3555679"/>
            <a:ext cx="274037" cy="19998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8597740-7F42-4458-89E7-0038BA215408}"/>
              </a:ext>
            </a:extLst>
          </p:cNvPr>
          <p:cNvSpPr txBox="1"/>
          <p:nvPr/>
        </p:nvSpPr>
        <p:spPr>
          <a:xfrm>
            <a:off x="5913901" y="3511011"/>
            <a:ext cx="3642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02</a:t>
            </a:r>
            <a:endParaRPr lang="ko-KR" altLang="en-US" sz="1200" b="1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F427171-13B6-4240-8FE2-85F4B8A14AAA}"/>
              </a:ext>
            </a:extLst>
          </p:cNvPr>
          <p:cNvSpPr txBox="1"/>
          <p:nvPr/>
        </p:nvSpPr>
        <p:spPr>
          <a:xfrm>
            <a:off x="5856197" y="5196212"/>
            <a:ext cx="4796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b="1" spc="-5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</a:rPr>
              <a:t>결론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AE0DA07-B50F-49E3-A0AD-8E232C0F7EC2}"/>
              </a:ext>
            </a:extLst>
          </p:cNvPr>
          <p:cNvSpPr txBox="1"/>
          <p:nvPr/>
        </p:nvSpPr>
        <p:spPr>
          <a:xfrm>
            <a:off x="5728753" y="5534223"/>
            <a:ext cx="73449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spc="-100" dirty="0" smtClean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</a:rPr>
              <a:t>분석 결과</a:t>
            </a:r>
            <a:endParaRPr lang="ko-KR" altLang="en-US" sz="1100" spc="-1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3A95167-BC11-41DF-AEDC-2022212EDE75}"/>
              </a:ext>
            </a:extLst>
          </p:cNvPr>
          <p:cNvSpPr/>
          <p:nvPr/>
        </p:nvSpPr>
        <p:spPr>
          <a:xfrm>
            <a:off x="5951212" y="4894516"/>
            <a:ext cx="274037" cy="19998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F268D2-952B-4CEC-BFF5-59940F6C45DF}"/>
              </a:ext>
            </a:extLst>
          </p:cNvPr>
          <p:cNvSpPr txBox="1"/>
          <p:nvPr/>
        </p:nvSpPr>
        <p:spPr>
          <a:xfrm>
            <a:off x="5913904" y="4849848"/>
            <a:ext cx="3642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03</a:t>
            </a:r>
            <a:endParaRPr lang="ko-KR" altLang="en-US" sz="1200" b="1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5401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304599" y="703116"/>
            <a:ext cx="1582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>
                    <a:lumMod val="60000"/>
                    <a:lumOff val="40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주제</a:t>
            </a:r>
            <a:r>
              <a:rPr lang="ko-KR" altLang="en-US" sz="2000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 선정 배경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3925345" y="1263299"/>
            <a:ext cx="4340994" cy="239061"/>
          </a:xfrm>
          <a:prstGeom prst="rect">
            <a:avLst/>
          </a:prstGeom>
          <a:pattFill prst="ltUpDiag">
            <a:fgClr>
              <a:schemeClr val="bg1">
                <a:lumMod val="6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3888990" y="819432"/>
            <a:ext cx="166028" cy="157173"/>
          </a:xfrm>
          <a:prstGeom prst="roundRect">
            <a:avLst>
              <a:gd name="adj" fmla="val 355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grpSp>
        <p:nvGrpSpPr>
          <p:cNvPr id="27" name="그룹 26"/>
          <p:cNvGrpSpPr/>
          <p:nvPr/>
        </p:nvGrpSpPr>
        <p:grpSpPr>
          <a:xfrm>
            <a:off x="3950097" y="858620"/>
            <a:ext cx="43815" cy="78797"/>
            <a:chOff x="3949065" y="866631"/>
            <a:chExt cx="43815" cy="78797"/>
          </a:xfrm>
        </p:grpSpPr>
        <p:cxnSp>
          <p:nvCxnSpPr>
            <p:cNvPr id="25" name="직선 연결선 24"/>
            <p:cNvCxnSpPr/>
            <p:nvPr/>
          </p:nvCxnSpPr>
          <p:spPr>
            <a:xfrm>
              <a:off x="3949065" y="866631"/>
              <a:ext cx="43815" cy="43815"/>
            </a:xfrm>
            <a:prstGeom prst="line">
              <a:avLst/>
            </a:prstGeom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/>
            <p:cNvCxnSpPr/>
            <p:nvPr/>
          </p:nvCxnSpPr>
          <p:spPr>
            <a:xfrm flipV="1">
              <a:off x="3949065" y="901613"/>
              <a:ext cx="43815" cy="43815"/>
            </a:xfrm>
            <a:prstGeom prst="line">
              <a:avLst/>
            </a:prstGeom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TextBox 27"/>
          <p:cNvSpPr txBox="1"/>
          <p:nvPr/>
        </p:nvSpPr>
        <p:spPr>
          <a:xfrm>
            <a:off x="5121050" y="1530721"/>
            <a:ext cx="1949573" cy="4985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지역마다</a:t>
            </a:r>
            <a:r>
              <a:rPr lang="en-US" altLang="ko-KR" sz="1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, </a:t>
            </a:r>
            <a:r>
              <a:rPr lang="ko-KR" altLang="en-US" sz="1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 카페마다</a:t>
            </a:r>
            <a:r>
              <a:rPr lang="en-US" altLang="ko-KR" sz="1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 </a:t>
            </a:r>
            <a:r>
              <a:rPr lang="ko-KR" altLang="en-US" sz="1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커피 가격이 왜 다를까</a:t>
            </a:r>
            <a:endParaRPr lang="en-US" altLang="ko-KR" sz="11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커피 가격을 한눈에 볼 순 없을까</a:t>
            </a:r>
          </a:p>
        </p:txBody>
      </p:sp>
      <p:sp>
        <p:nvSpPr>
          <p:cNvPr id="34" name="모서리가 둥근 직사각형 33"/>
          <p:cNvSpPr/>
          <p:nvPr/>
        </p:nvSpPr>
        <p:spPr>
          <a:xfrm>
            <a:off x="2484452" y="2409809"/>
            <a:ext cx="7211028" cy="2346767"/>
          </a:xfrm>
          <a:prstGeom prst="roundRect">
            <a:avLst>
              <a:gd name="adj" fmla="val 50000"/>
            </a:avLst>
          </a:prstGeom>
          <a:pattFill prst="pct75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2951516" y="2667604"/>
            <a:ext cx="1863524" cy="1863524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5158206" y="2667604"/>
            <a:ext cx="1863524" cy="1863524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7364896" y="2667604"/>
            <a:ext cx="1863524" cy="1863524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44" name="이등변 삼각형 43"/>
          <p:cNvSpPr/>
          <p:nvPr/>
        </p:nvSpPr>
        <p:spPr>
          <a:xfrm flipV="1">
            <a:off x="5903175" y="5054849"/>
            <a:ext cx="408947" cy="123564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grpSp>
        <p:nvGrpSpPr>
          <p:cNvPr id="46" name="그룹 45"/>
          <p:cNvGrpSpPr/>
          <p:nvPr/>
        </p:nvGrpSpPr>
        <p:grpSpPr>
          <a:xfrm>
            <a:off x="3925345" y="641043"/>
            <a:ext cx="4340995" cy="524256"/>
            <a:chOff x="3888990" y="641043"/>
            <a:chExt cx="4340995" cy="524256"/>
          </a:xfrm>
        </p:grpSpPr>
        <p:cxnSp>
          <p:nvCxnSpPr>
            <p:cNvPr id="47" name="직선 연결선 46"/>
            <p:cNvCxnSpPr/>
            <p:nvPr/>
          </p:nvCxnSpPr>
          <p:spPr>
            <a:xfrm>
              <a:off x="3888991" y="641043"/>
              <a:ext cx="4340994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 47"/>
            <p:cNvCxnSpPr/>
            <p:nvPr/>
          </p:nvCxnSpPr>
          <p:spPr>
            <a:xfrm>
              <a:off x="3888990" y="1165299"/>
              <a:ext cx="4340994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4FB1341C-0E9E-4E63-A940-AC7CFE720EE4}"/>
              </a:ext>
            </a:extLst>
          </p:cNvPr>
          <p:cNvSpPr/>
          <p:nvPr/>
        </p:nvSpPr>
        <p:spPr>
          <a:xfrm>
            <a:off x="2707640" y="5506773"/>
            <a:ext cx="6776720" cy="965620"/>
          </a:xfrm>
          <a:prstGeom prst="rect">
            <a:avLst/>
          </a:prstGeom>
          <a:solidFill>
            <a:srgbClr val="E89C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3335312" y="6045395"/>
            <a:ext cx="5521063" cy="313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2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동 별로 제주시 카페의 커피 가격을 조사하여 밀도와 관계를 알아보고 커피 가격을 한눈에 볼 수 있는 자료를 만들어보자</a:t>
            </a:r>
            <a:endParaRPr lang="en-US" altLang="ko-KR" sz="12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bg1"/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5041DDC-0B03-496A-BF36-219014162833}"/>
              </a:ext>
            </a:extLst>
          </p:cNvPr>
          <p:cNvSpPr txBox="1"/>
          <p:nvPr/>
        </p:nvSpPr>
        <p:spPr>
          <a:xfrm>
            <a:off x="5621728" y="5674203"/>
            <a:ext cx="9364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spc="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SUGGESTION</a:t>
            </a:r>
            <a:endParaRPr lang="ko-KR" altLang="en-US" sz="1400" spc="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3217032" y="2932599"/>
            <a:ext cx="1343916" cy="134391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1129" y="3180903"/>
            <a:ext cx="804577" cy="804577"/>
          </a:xfrm>
          <a:prstGeom prst="rect">
            <a:avLst/>
          </a:prstGeom>
        </p:spPr>
      </p:pic>
      <p:sp>
        <p:nvSpPr>
          <p:cNvPr id="31" name="타원 30"/>
          <p:cNvSpPr/>
          <p:nvPr/>
        </p:nvSpPr>
        <p:spPr>
          <a:xfrm>
            <a:off x="5418007" y="2927408"/>
            <a:ext cx="1343916" cy="134391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7624700" y="2912585"/>
            <a:ext cx="1343916" cy="134391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663" y="3106100"/>
            <a:ext cx="842540" cy="84254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biLevel thresh="5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10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9567" y="3106100"/>
            <a:ext cx="954181" cy="954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156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TextBox 84">
            <a:extLst>
              <a:ext uri="{FF2B5EF4-FFF2-40B4-BE49-F238E27FC236}">
                <a16:creationId xmlns:a16="http://schemas.microsoft.com/office/drawing/2014/main" id="{BBA55F38-B66A-46FD-BAB8-EB8D67CBDA51}"/>
              </a:ext>
            </a:extLst>
          </p:cNvPr>
          <p:cNvSpPr txBox="1"/>
          <p:nvPr/>
        </p:nvSpPr>
        <p:spPr>
          <a:xfrm>
            <a:off x="5559648" y="703116"/>
            <a:ext cx="1072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구현 일정</a:t>
            </a: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CE5C791A-CD16-45E7-96DD-51939BD85161}"/>
              </a:ext>
            </a:extLst>
          </p:cNvPr>
          <p:cNvSpPr/>
          <p:nvPr/>
        </p:nvSpPr>
        <p:spPr>
          <a:xfrm>
            <a:off x="3888991" y="1263299"/>
            <a:ext cx="4340994" cy="239061"/>
          </a:xfrm>
          <a:prstGeom prst="rect">
            <a:avLst/>
          </a:prstGeom>
          <a:pattFill prst="ltUpDiag">
            <a:fgClr>
              <a:schemeClr val="bg1">
                <a:lumMod val="6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cxnSp>
        <p:nvCxnSpPr>
          <p:cNvPr id="88" name="직선 연결선 87">
            <a:extLst>
              <a:ext uri="{FF2B5EF4-FFF2-40B4-BE49-F238E27FC236}">
                <a16:creationId xmlns:a16="http://schemas.microsoft.com/office/drawing/2014/main" id="{09DCCEE9-CCCD-4A02-8BD2-A7AC13BC5BF7}"/>
              </a:ext>
            </a:extLst>
          </p:cNvPr>
          <p:cNvCxnSpPr/>
          <p:nvPr/>
        </p:nvCxnSpPr>
        <p:spPr>
          <a:xfrm>
            <a:off x="3888991" y="641043"/>
            <a:ext cx="4340994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연결선 92">
            <a:extLst>
              <a:ext uri="{FF2B5EF4-FFF2-40B4-BE49-F238E27FC236}">
                <a16:creationId xmlns:a16="http://schemas.microsoft.com/office/drawing/2014/main" id="{70AD057C-256F-44FF-A4DD-1462D33C5B87}"/>
              </a:ext>
            </a:extLst>
          </p:cNvPr>
          <p:cNvCxnSpPr/>
          <p:nvPr/>
        </p:nvCxnSpPr>
        <p:spPr>
          <a:xfrm>
            <a:off x="3888990" y="1165299"/>
            <a:ext cx="4340994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E43691B4-5E8C-4051-A6F4-98783885C4A3}"/>
              </a:ext>
            </a:extLst>
          </p:cNvPr>
          <p:cNvGrpSpPr/>
          <p:nvPr/>
        </p:nvGrpSpPr>
        <p:grpSpPr>
          <a:xfrm>
            <a:off x="3937115" y="819432"/>
            <a:ext cx="166028" cy="157173"/>
            <a:chOff x="3937115" y="819432"/>
            <a:chExt cx="166028" cy="157173"/>
          </a:xfrm>
        </p:grpSpPr>
        <p:sp>
          <p:nvSpPr>
            <p:cNvPr id="29" name="모서리가 둥근 직사각형 124">
              <a:extLst>
                <a:ext uri="{FF2B5EF4-FFF2-40B4-BE49-F238E27FC236}">
                  <a16:creationId xmlns:a16="http://schemas.microsoft.com/office/drawing/2014/main" id="{08ED823D-4E1F-4D1B-AF3C-945E85BDABE3}"/>
                </a:ext>
              </a:extLst>
            </p:cNvPr>
            <p:cNvSpPr/>
            <p:nvPr/>
          </p:nvSpPr>
          <p:spPr>
            <a:xfrm>
              <a:off x="3937115" y="819432"/>
              <a:ext cx="166028" cy="157173"/>
            </a:xfrm>
            <a:prstGeom prst="roundRect">
              <a:avLst>
                <a:gd name="adj" fmla="val 355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Koverwatch" panose="02020603020101020101" pitchFamily="18" charset="-127"/>
                <a:ea typeface="Koverwatch" panose="02020603020101020101" pitchFamily="18" charset="-127"/>
              </a:endParaRPr>
            </a:p>
          </p:txBody>
        </p: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95FE3AE5-A438-49C7-A9BB-FFCE55D6E7AA}"/>
                </a:ext>
              </a:extLst>
            </p:cNvPr>
            <p:cNvGrpSpPr/>
            <p:nvPr/>
          </p:nvGrpSpPr>
          <p:grpSpPr>
            <a:xfrm>
              <a:off x="3998222" y="858620"/>
              <a:ext cx="43815" cy="78797"/>
              <a:chOff x="3949065" y="866631"/>
              <a:chExt cx="43815" cy="78797"/>
            </a:xfrm>
          </p:grpSpPr>
          <p:cxnSp>
            <p:nvCxnSpPr>
              <p:cNvPr id="31" name="직선 연결선 30">
                <a:extLst>
                  <a:ext uri="{FF2B5EF4-FFF2-40B4-BE49-F238E27FC236}">
                    <a16:creationId xmlns:a16="http://schemas.microsoft.com/office/drawing/2014/main" id="{62085B76-0F33-4CC3-A423-587CAE5C13BD}"/>
                  </a:ext>
                </a:extLst>
              </p:cNvPr>
              <p:cNvCxnSpPr/>
              <p:nvPr/>
            </p:nvCxnSpPr>
            <p:spPr>
              <a:xfrm>
                <a:off x="3949065" y="866631"/>
                <a:ext cx="43815" cy="43815"/>
              </a:xfrm>
              <a:prstGeom prst="line">
                <a:avLst/>
              </a:prstGeom>
              <a:ln w="158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직선 연결선 31">
                <a:extLst>
                  <a:ext uri="{FF2B5EF4-FFF2-40B4-BE49-F238E27FC236}">
                    <a16:creationId xmlns:a16="http://schemas.microsoft.com/office/drawing/2014/main" id="{160E9288-FD9C-4820-8508-917AC180E3DE}"/>
                  </a:ext>
                </a:extLst>
              </p:cNvPr>
              <p:cNvCxnSpPr/>
              <p:nvPr/>
            </p:nvCxnSpPr>
            <p:spPr>
              <a:xfrm flipV="1">
                <a:off x="3949065" y="901613"/>
                <a:ext cx="43815" cy="43815"/>
              </a:xfrm>
              <a:prstGeom prst="line">
                <a:avLst/>
              </a:prstGeom>
              <a:ln w="158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17" name="TextBox 116">
            <a:extLst>
              <a:ext uri="{FF2B5EF4-FFF2-40B4-BE49-F238E27FC236}">
                <a16:creationId xmlns:a16="http://schemas.microsoft.com/office/drawing/2014/main" id="{62B42834-EFE7-4B1F-88C5-CBDC0A4440B7}"/>
              </a:ext>
            </a:extLst>
          </p:cNvPr>
          <p:cNvSpPr txBox="1"/>
          <p:nvPr/>
        </p:nvSpPr>
        <p:spPr>
          <a:xfrm>
            <a:off x="2102614" y="2141485"/>
            <a:ext cx="2279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1</a:t>
            </a:r>
            <a:endParaRPr lang="ko-KR" altLang="en-US" sz="1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FC07CB19-9D94-4895-9B57-B448BA2C5845}"/>
              </a:ext>
            </a:extLst>
          </p:cNvPr>
          <p:cNvSpPr txBox="1"/>
          <p:nvPr/>
        </p:nvSpPr>
        <p:spPr>
          <a:xfrm>
            <a:off x="2956513" y="2141485"/>
            <a:ext cx="2503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2</a:t>
            </a:r>
            <a:endParaRPr lang="ko-KR" altLang="en-US" sz="1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5252ABB0-1C90-4325-BC8F-3D8C82568633}"/>
              </a:ext>
            </a:extLst>
          </p:cNvPr>
          <p:cNvSpPr txBox="1"/>
          <p:nvPr/>
        </p:nvSpPr>
        <p:spPr>
          <a:xfrm>
            <a:off x="3810412" y="2141485"/>
            <a:ext cx="2519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3</a:t>
            </a:r>
            <a:endParaRPr lang="ko-KR" altLang="en-US" sz="1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759736E6-ECF0-43BA-BF1F-1A88DA7C78A8}"/>
              </a:ext>
            </a:extLst>
          </p:cNvPr>
          <p:cNvSpPr txBox="1"/>
          <p:nvPr/>
        </p:nvSpPr>
        <p:spPr>
          <a:xfrm>
            <a:off x="4664311" y="2141485"/>
            <a:ext cx="2503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4</a:t>
            </a:r>
            <a:endParaRPr lang="ko-KR" altLang="en-US" sz="1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252D3C55-DAB4-4D65-A5C8-F9606ADAA9F5}"/>
              </a:ext>
            </a:extLst>
          </p:cNvPr>
          <p:cNvSpPr txBox="1"/>
          <p:nvPr/>
        </p:nvSpPr>
        <p:spPr>
          <a:xfrm>
            <a:off x="5518210" y="2141485"/>
            <a:ext cx="2503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5</a:t>
            </a:r>
            <a:endParaRPr lang="ko-KR" altLang="en-US" sz="1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669E2735-2669-40BC-9921-0E3CDA24D535}"/>
              </a:ext>
            </a:extLst>
          </p:cNvPr>
          <p:cNvSpPr txBox="1"/>
          <p:nvPr/>
        </p:nvSpPr>
        <p:spPr>
          <a:xfrm>
            <a:off x="6372109" y="2141485"/>
            <a:ext cx="2535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6</a:t>
            </a:r>
            <a:endParaRPr lang="ko-KR" altLang="en-US" sz="1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403950B7-8A30-47F2-B6BF-852AE54F6F4E}"/>
              </a:ext>
            </a:extLst>
          </p:cNvPr>
          <p:cNvSpPr txBox="1"/>
          <p:nvPr/>
        </p:nvSpPr>
        <p:spPr>
          <a:xfrm>
            <a:off x="7226008" y="2141485"/>
            <a:ext cx="2391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7</a:t>
            </a:r>
            <a:endParaRPr lang="ko-KR" altLang="en-US" sz="1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9488EFAE-A99D-415C-A1DB-F65D550754BF}"/>
              </a:ext>
            </a:extLst>
          </p:cNvPr>
          <p:cNvSpPr txBox="1"/>
          <p:nvPr/>
        </p:nvSpPr>
        <p:spPr>
          <a:xfrm>
            <a:off x="8079907" y="2141485"/>
            <a:ext cx="2535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8</a:t>
            </a:r>
            <a:endParaRPr lang="ko-KR" altLang="en-US" sz="1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DF45B709-4B8A-4008-A0B6-2CA2E4094D7E}"/>
              </a:ext>
            </a:extLst>
          </p:cNvPr>
          <p:cNvSpPr txBox="1"/>
          <p:nvPr/>
        </p:nvSpPr>
        <p:spPr>
          <a:xfrm>
            <a:off x="8933806" y="2124615"/>
            <a:ext cx="2535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9</a:t>
            </a:r>
            <a:endParaRPr lang="ko-KR" altLang="en-US" sz="1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B5225BB3-114F-4319-8AB1-C466716E40B2}"/>
              </a:ext>
            </a:extLst>
          </p:cNvPr>
          <p:cNvSpPr txBox="1"/>
          <p:nvPr/>
        </p:nvSpPr>
        <p:spPr>
          <a:xfrm>
            <a:off x="9727589" y="2124615"/>
            <a:ext cx="2968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10</a:t>
            </a:r>
            <a:endParaRPr lang="ko-KR" altLang="en-US" sz="1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3C592EC1-341D-48A0-BCA7-A858B9C01434}"/>
              </a:ext>
            </a:extLst>
          </p:cNvPr>
          <p:cNvSpPr txBox="1"/>
          <p:nvPr/>
        </p:nvSpPr>
        <p:spPr>
          <a:xfrm>
            <a:off x="2042502" y="3676262"/>
            <a:ext cx="2840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11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A03DE7AA-7E69-45E2-823E-FCE82D6796C2}"/>
              </a:ext>
            </a:extLst>
          </p:cNvPr>
          <p:cNvSpPr txBox="1"/>
          <p:nvPr/>
        </p:nvSpPr>
        <p:spPr>
          <a:xfrm>
            <a:off x="2896401" y="3620382"/>
            <a:ext cx="3097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12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7B946351-75DD-48E8-96D8-E452BB7C2CD0}"/>
              </a:ext>
            </a:extLst>
          </p:cNvPr>
          <p:cNvSpPr txBox="1"/>
          <p:nvPr/>
        </p:nvSpPr>
        <p:spPr>
          <a:xfrm>
            <a:off x="3750300" y="3620382"/>
            <a:ext cx="3113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13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0E8C8E9A-D08F-4035-89A3-98EB642FA9A4}"/>
              </a:ext>
            </a:extLst>
          </p:cNvPr>
          <p:cNvSpPr txBox="1"/>
          <p:nvPr/>
        </p:nvSpPr>
        <p:spPr>
          <a:xfrm>
            <a:off x="4604199" y="3620382"/>
            <a:ext cx="3097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14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8DF5ECC7-8338-4CF8-A0D3-D02962AB21D4}"/>
              </a:ext>
            </a:extLst>
          </p:cNvPr>
          <p:cNvSpPr txBox="1"/>
          <p:nvPr/>
        </p:nvSpPr>
        <p:spPr>
          <a:xfrm>
            <a:off x="5458098" y="3592552"/>
            <a:ext cx="3097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15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C7E908D9-AE5C-4B8F-B435-5C3286B807E5}"/>
              </a:ext>
            </a:extLst>
          </p:cNvPr>
          <p:cNvSpPr txBox="1"/>
          <p:nvPr/>
        </p:nvSpPr>
        <p:spPr>
          <a:xfrm>
            <a:off x="6311997" y="3592552"/>
            <a:ext cx="3129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16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65976F9D-2EC2-4259-BA5F-96C47B64EF5E}"/>
              </a:ext>
            </a:extLst>
          </p:cNvPr>
          <p:cNvSpPr txBox="1"/>
          <p:nvPr/>
        </p:nvSpPr>
        <p:spPr>
          <a:xfrm>
            <a:off x="7165896" y="3592552"/>
            <a:ext cx="29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17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730958C9-22D4-41A8-952D-637BA11E2C69}"/>
              </a:ext>
            </a:extLst>
          </p:cNvPr>
          <p:cNvSpPr txBox="1"/>
          <p:nvPr/>
        </p:nvSpPr>
        <p:spPr>
          <a:xfrm>
            <a:off x="8019795" y="3592552"/>
            <a:ext cx="3129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18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0D343C4A-3FC2-46F7-8F6E-BFF139BA14A1}"/>
              </a:ext>
            </a:extLst>
          </p:cNvPr>
          <p:cNvSpPr txBox="1"/>
          <p:nvPr/>
        </p:nvSpPr>
        <p:spPr>
          <a:xfrm>
            <a:off x="8873694" y="3603512"/>
            <a:ext cx="3129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19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7B0D4826-3D5A-4704-A296-1D294DE24A4B}"/>
              </a:ext>
            </a:extLst>
          </p:cNvPr>
          <p:cNvSpPr txBox="1"/>
          <p:nvPr/>
        </p:nvSpPr>
        <p:spPr>
          <a:xfrm>
            <a:off x="9727589" y="3603512"/>
            <a:ext cx="3401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20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FE37286C-357D-409F-A597-AFE6C75A4BA2}"/>
              </a:ext>
            </a:extLst>
          </p:cNvPr>
          <p:cNvSpPr txBox="1"/>
          <p:nvPr/>
        </p:nvSpPr>
        <p:spPr>
          <a:xfrm>
            <a:off x="2042502" y="5140127"/>
            <a:ext cx="3097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21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E61CFE3F-5B14-416D-8AF1-F708188FABC7}"/>
              </a:ext>
            </a:extLst>
          </p:cNvPr>
          <p:cNvSpPr txBox="1"/>
          <p:nvPr/>
        </p:nvSpPr>
        <p:spPr>
          <a:xfrm>
            <a:off x="2896401" y="5140127"/>
            <a:ext cx="3353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22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AF6153C7-5083-4273-BA3F-90977BC40D0A}"/>
              </a:ext>
            </a:extLst>
          </p:cNvPr>
          <p:cNvSpPr txBox="1"/>
          <p:nvPr/>
        </p:nvSpPr>
        <p:spPr>
          <a:xfrm>
            <a:off x="3750300" y="5140127"/>
            <a:ext cx="3369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23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6C7679A5-D20F-4495-BB21-15321BF0E5F0}"/>
              </a:ext>
            </a:extLst>
          </p:cNvPr>
          <p:cNvSpPr txBox="1"/>
          <p:nvPr/>
        </p:nvSpPr>
        <p:spPr>
          <a:xfrm>
            <a:off x="4604199" y="5140127"/>
            <a:ext cx="3353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24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69E16D09-0AF0-489D-AFAE-F0F2EB7BD6E9}"/>
              </a:ext>
            </a:extLst>
          </p:cNvPr>
          <p:cNvSpPr txBox="1"/>
          <p:nvPr/>
        </p:nvSpPr>
        <p:spPr>
          <a:xfrm>
            <a:off x="5458098" y="5140127"/>
            <a:ext cx="3353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25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477D27DC-F82E-43F0-BBB2-C65FC2C9A5B4}"/>
              </a:ext>
            </a:extLst>
          </p:cNvPr>
          <p:cNvSpPr txBox="1"/>
          <p:nvPr/>
        </p:nvSpPr>
        <p:spPr>
          <a:xfrm>
            <a:off x="6311997" y="5140127"/>
            <a:ext cx="3385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26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66AD5024-0328-4533-83F3-F342E1D53471}"/>
              </a:ext>
            </a:extLst>
          </p:cNvPr>
          <p:cNvSpPr txBox="1"/>
          <p:nvPr/>
        </p:nvSpPr>
        <p:spPr>
          <a:xfrm>
            <a:off x="7165896" y="5140127"/>
            <a:ext cx="3225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27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048BAFBA-5243-4707-AFD0-3D6E2D5A6A18}"/>
              </a:ext>
            </a:extLst>
          </p:cNvPr>
          <p:cNvSpPr txBox="1"/>
          <p:nvPr/>
        </p:nvSpPr>
        <p:spPr>
          <a:xfrm>
            <a:off x="8019795" y="5140127"/>
            <a:ext cx="3385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28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EC802678-38D6-4688-A5C5-1550CA58C136}"/>
              </a:ext>
            </a:extLst>
          </p:cNvPr>
          <p:cNvSpPr txBox="1"/>
          <p:nvPr/>
        </p:nvSpPr>
        <p:spPr>
          <a:xfrm>
            <a:off x="8876900" y="5127328"/>
            <a:ext cx="3385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29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00E979D6-07D4-4D8A-8755-BECE6FDC5E49}"/>
              </a:ext>
            </a:extLst>
          </p:cNvPr>
          <p:cNvSpPr txBox="1"/>
          <p:nvPr/>
        </p:nvSpPr>
        <p:spPr>
          <a:xfrm>
            <a:off x="9730795" y="5127328"/>
            <a:ext cx="3417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30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2E3694C3-C84E-43D1-A545-ACB021A3C20B}"/>
              </a:ext>
            </a:extLst>
          </p:cNvPr>
          <p:cNvSpPr txBox="1"/>
          <p:nvPr/>
        </p:nvSpPr>
        <p:spPr>
          <a:xfrm>
            <a:off x="2072134" y="2626568"/>
            <a:ext cx="12971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자료 조사 시작</a:t>
            </a:r>
            <a:endParaRPr lang="ko-KR" altLang="en-US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4E6F83DB-9470-42B2-8E53-7A89489C1831}"/>
              </a:ext>
            </a:extLst>
          </p:cNvPr>
          <p:cNvSpPr txBox="1"/>
          <p:nvPr/>
        </p:nvSpPr>
        <p:spPr>
          <a:xfrm>
            <a:off x="2072134" y="2981411"/>
            <a:ext cx="23567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공공 데이터 포털에서 제주 음식점 데이터를 찾음</a:t>
            </a:r>
            <a:endParaRPr lang="en-US" altLang="ko-KR" sz="12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r>
              <a:rPr lang="ko-KR" altLang="en-US" sz="12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그 데이터에서 카페만 정리 시작</a:t>
            </a:r>
          </a:p>
        </p:txBody>
      </p:sp>
      <p:grpSp>
        <p:nvGrpSpPr>
          <p:cNvPr id="184" name="그룹 183">
            <a:extLst>
              <a:ext uri="{FF2B5EF4-FFF2-40B4-BE49-F238E27FC236}">
                <a16:creationId xmlns:a16="http://schemas.microsoft.com/office/drawing/2014/main" id="{D7D46B73-CC14-42BC-9112-372B4FC251E3}"/>
              </a:ext>
            </a:extLst>
          </p:cNvPr>
          <p:cNvGrpSpPr/>
          <p:nvPr/>
        </p:nvGrpSpPr>
        <p:grpSpPr>
          <a:xfrm>
            <a:off x="2150646" y="2528597"/>
            <a:ext cx="6079338" cy="56383"/>
            <a:chOff x="2150646" y="2908024"/>
            <a:chExt cx="6079338" cy="56383"/>
          </a:xfrm>
          <a:solidFill>
            <a:srgbClr val="E89C6B"/>
          </a:solidFill>
        </p:grpSpPr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AFF93647-2CED-47A7-BBB4-371D622C31CA}"/>
                </a:ext>
              </a:extLst>
            </p:cNvPr>
            <p:cNvCxnSpPr>
              <a:cxnSpLocks/>
            </p:cNvCxnSpPr>
            <p:nvPr/>
          </p:nvCxnSpPr>
          <p:spPr>
            <a:xfrm>
              <a:off x="2178837" y="2936215"/>
              <a:ext cx="6051147" cy="0"/>
            </a:xfrm>
            <a:prstGeom prst="line">
              <a:avLst/>
            </a:prstGeom>
            <a:grpFill/>
            <a:ln w="15875">
              <a:solidFill>
                <a:srgbClr val="E89C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398001EF-F6B4-409F-B610-9490428EA2A8}"/>
                </a:ext>
              </a:extLst>
            </p:cNvPr>
            <p:cNvSpPr/>
            <p:nvPr/>
          </p:nvSpPr>
          <p:spPr>
            <a:xfrm>
              <a:off x="2150646" y="2908024"/>
              <a:ext cx="56383" cy="5638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Koverwatch" panose="02020603020101020101" pitchFamily="18" charset="-127"/>
                <a:ea typeface="Koverwatch" panose="02020603020101020101" pitchFamily="18" charset="-127"/>
              </a:endParaRPr>
            </a:p>
          </p:txBody>
        </p:sp>
      </p:grpSp>
      <p:sp>
        <p:nvSpPr>
          <p:cNvPr id="189" name="타원 188">
            <a:extLst>
              <a:ext uri="{FF2B5EF4-FFF2-40B4-BE49-F238E27FC236}">
                <a16:creationId xmlns:a16="http://schemas.microsoft.com/office/drawing/2014/main" id="{A79DFD5D-D0C9-497F-B3C6-8834D00614C3}"/>
              </a:ext>
            </a:extLst>
          </p:cNvPr>
          <p:cNvSpPr/>
          <p:nvPr/>
        </p:nvSpPr>
        <p:spPr>
          <a:xfrm>
            <a:off x="8202627" y="2524261"/>
            <a:ext cx="56383" cy="56383"/>
          </a:xfrm>
          <a:prstGeom prst="ellipse">
            <a:avLst/>
          </a:prstGeom>
          <a:solidFill>
            <a:srgbClr val="E89C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88733ACE-626E-4A61-871D-FA5AD7535465}"/>
              </a:ext>
            </a:extLst>
          </p:cNvPr>
          <p:cNvSpPr txBox="1"/>
          <p:nvPr/>
        </p:nvSpPr>
        <p:spPr>
          <a:xfrm>
            <a:off x="7187908" y="2632766"/>
            <a:ext cx="13211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자료 조사 완료</a:t>
            </a:r>
          </a:p>
        </p:txBody>
      </p:sp>
      <p:cxnSp>
        <p:nvCxnSpPr>
          <p:cNvPr id="200" name="직선 연결선 199">
            <a:extLst>
              <a:ext uri="{FF2B5EF4-FFF2-40B4-BE49-F238E27FC236}">
                <a16:creationId xmlns:a16="http://schemas.microsoft.com/office/drawing/2014/main" id="{7CD6AA1B-0DC2-4E6E-9C62-BA6559A1CCB1}"/>
              </a:ext>
            </a:extLst>
          </p:cNvPr>
          <p:cNvCxnSpPr>
            <a:cxnSpLocks/>
            <a:endCxn id="202" idx="5"/>
          </p:cNvCxnSpPr>
          <p:nvPr/>
        </p:nvCxnSpPr>
        <p:spPr>
          <a:xfrm>
            <a:off x="7214704" y="5527546"/>
            <a:ext cx="2863836" cy="0"/>
          </a:xfrm>
          <a:prstGeom prst="line">
            <a:avLst/>
          </a:prstGeom>
          <a:ln w="15875">
            <a:solidFill>
              <a:srgbClr val="E89C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타원 200">
            <a:extLst>
              <a:ext uri="{FF2B5EF4-FFF2-40B4-BE49-F238E27FC236}">
                <a16:creationId xmlns:a16="http://schemas.microsoft.com/office/drawing/2014/main" id="{66E3E4A3-B06B-4C1A-8CC8-045E7D4EF24D}"/>
              </a:ext>
            </a:extLst>
          </p:cNvPr>
          <p:cNvSpPr/>
          <p:nvPr/>
        </p:nvSpPr>
        <p:spPr>
          <a:xfrm>
            <a:off x="7163862" y="5499355"/>
            <a:ext cx="56383" cy="56383"/>
          </a:xfrm>
          <a:prstGeom prst="ellipse">
            <a:avLst/>
          </a:prstGeom>
          <a:solidFill>
            <a:srgbClr val="E89C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202" name="타원 201">
            <a:extLst>
              <a:ext uri="{FF2B5EF4-FFF2-40B4-BE49-F238E27FC236}">
                <a16:creationId xmlns:a16="http://schemas.microsoft.com/office/drawing/2014/main" id="{13330096-8DA8-4683-881F-BC4BA29C084A}"/>
              </a:ext>
            </a:extLst>
          </p:cNvPr>
          <p:cNvSpPr/>
          <p:nvPr/>
        </p:nvSpPr>
        <p:spPr>
          <a:xfrm>
            <a:off x="10030414" y="5499355"/>
            <a:ext cx="56383" cy="56383"/>
          </a:xfrm>
          <a:prstGeom prst="ellipse">
            <a:avLst/>
          </a:prstGeom>
          <a:solidFill>
            <a:srgbClr val="E89C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776CB211-5AD6-4E22-94EF-8A5E459932C2}"/>
              </a:ext>
            </a:extLst>
          </p:cNvPr>
          <p:cNvSpPr txBox="1"/>
          <p:nvPr/>
        </p:nvSpPr>
        <p:spPr>
          <a:xfrm>
            <a:off x="7142235" y="5690113"/>
            <a:ext cx="18293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참고할 프로젝트 찾기</a:t>
            </a: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EBCB5564-5DDE-4E38-AD6F-9C4F45D41C15}"/>
              </a:ext>
            </a:extLst>
          </p:cNvPr>
          <p:cNvSpPr txBox="1"/>
          <p:nvPr/>
        </p:nvSpPr>
        <p:spPr>
          <a:xfrm>
            <a:off x="7138378" y="5980361"/>
            <a:ext cx="2271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이다야</a:t>
            </a:r>
            <a:r>
              <a:rPr lang="ko-KR" altLang="en-US" sz="12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 </a:t>
            </a:r>
            <a:r>
              <a:rPr lang="en-US" altLang="ko-KR" sz="12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&amp; </a:t>
            </a:r>
            <a:r>
              <a:rPr lang="ko-KR" altLang="en-US" sz="12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스타벅스 외에 여러 체인점 위치 분석</a:t>
            </a:r>
            <a:endParaRPr lang="en-US" altLang="ko-KR" sz="12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r>
              <a:rPr lang="ko-KR" altLang="en-US" sz="12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집값 예측 </a:t>
            </a:r>
            <a:r>
              <a:rPr lang="en-US" altLang="ko-KR" sz="12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– </a:t>
            </a:r>
            <a:r>
              <a:rPr lang="ko-KR" altLang="en-US" sz="12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커피값 가격 예측에 사용될 예정</a:t>
            </a: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E0C75F3B-D88E-469A-958E-E3025AF35E70}"/>
              </a:ext>
            </a:extLst>
          </p:cNvPr>
          <p:cNvSpPr txBox="1"/>
          <p:nvPr/>
        </p:nvSpPr>
        <p:spPr>
          <a:xfrm>
            <a:off x="7386959" y="1240202"/>
            <a:ext cx="679994" cy="2954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1100" b="1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2019</a:t>
            </a:r>
            <a:r>
              <a:rPr lang="ko-KR" altLang="en-US" sz="1100" b="1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년 </a:t>
            </a:r>
            <a:r>
              <a:rPr lang="en-US" altLang="ko-KR" sz="1100" b="1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10</a:t>
            </a:r>
            <a:r>
              <a:rPr lang="ko-KR" altLang="en-US" sz="1100" b="1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월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4E6F83DB-9470-42B2-8E53-7A89489C1831}"/>
              </a:ext>
            </a:extLst>
          </p:cNvPr>
          <p:cNvSpPr txBox="1"/>
          <p:nvPr/>
        </p:nvSpPr>
        <p:spPr>
          <a:xfrm>
            <a:off x="7179981" y="2953877"/>
            <a:ext cx="21739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아메리카노를 기준으로 정함</a:t>
            </a:r>
            <a:endParaRPr lang="en-US" altLang="ko-KR" sz="12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r>
              <a:rPr lang="ko-KR" altLang="en-US" sz="12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가격 정보가 없는 카페는 밀집도 정보에 활용</a:t>
            </a:r>
          </a:p>
        </p:txBody>
      </p:sp>
    </p:spTree>
    <p:extLst>
      <p:ext uri="{BB962C8B-B14F-4D97-AF65-F5344CB8AC3E}">
        <p14:creationId xmlns:p14="http://schemas.microsoft.com/office/powerpoint/2010/main" val="1979731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TextBox 84">
            <a:extLst>
              <a:ext uri="{FF2B5EF4-FFF2-40B4-BE49-F238E27FC236}">
                <a16:creationId xmlns:a16="http://schemas.microsoft.com/office/drawing/2014/main" id="{BBA55F38-B66A-46FD-BAB8-EB8D67CBDA51}"/>
              </a:ext>
            </a:extLst>
          </p:cNvPr>
          <p:cNvSpPr txBox="1"/>
          <p:nvPr/>
        </p:nvSpPr>
        <p:spPr>
          <a:xfrm>
            <a:off x="5559648" y="703116"/>
            <a:ext cx="1072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구현 일정</a:t>
            </a: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CE5C791A-CD16-45E7-96DD-51939BD85161}"/>
              </a:ext>
            </a:extLst>
          </p:cNvPr>
          <p:cNvSpPr/>
          <p:nvPr/>
        </p:nvSpPr>
        <p:spPr>
          <a:xfrm>
            <a:off x="3888991" y="1263299"/>
            <a:ext cx="4340994" cy="239061"/>
          </a:xfrm>
          <a:prstGeom prst="rect">
            <a:avLst/>
          </a:prstGeom>
          <a:pattFill prst="ltUpDiag">
            <a:fgClr>
              <a:schemeClr val="bg1">
                <a:lumMod val="6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cxnSp>
        <p:nvCxnSpPr>
          <p:cNvPr id="88" name="직선 연결선 87">
            <a:extLst>
              <a:ext uri="{FF2B5EF4-FFF2-40B4-BE49-F238E27FC236}">
                <a16:creationId xmlns:a16="http://schemas.microsoft.com/office/drawing/2014/main" id="{09DCCEE9-CCCD-4A02-8BD2-A7AC13BC5BF7}"/>
              </a:ext>
            </a:extLst>
          </p:cNvPr>
          <p:cNvCxnSpPr/>
          <p:nvPr/>
        </p:nvCxnSpPr>
        <p:spPr>
          <a:xfrm>
            <a:off x="3888991" y="641043"/>
            <a:ext cx="4340994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연결선 92">
            <a:extLst>
              <a:ext uri="{FF2B5EF4-FFF2-40B4-BE49-F238E27FC236}">
                <a16:creationId xmlns:a16="http://schemas.microsoft.com/office/drawing/2014/main" id="{70AD057C-256F-44FF-A4DD-1462D33C5B87}"/>
              </a:ext>
            </a:extLst>
          </p:cNvPr>
          <p:cNvCxnSpPr/>
          <p:nvPr/>
        </p:nvCxnSpPr>
        <p:spPr>
          <a:xfrm>
            <a:off x="3888990" y="1165299"/>
            <a:ext cx="4340994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E43691B4-5E8C-4051-A6F4-98783885C4A3}"/>
              </a:ext>
            </a:extLst>
          </p:cNvPr>
          <p:cNvGrpSpPr/>
          <p:nvPr/>
        </p:nvGrpSpPr>
        <p:grpSpPr>
          <a:xfrm>
            <a:off x="3937115" y="819432"/>
            <a:ext cx="166028" cy="157173"/>
            <a:chOff x="3937115" y="819432"/>
            <a:chExt cx="166028" cy="157173"/>
          </a:xfrm>
        </p:grpSpPr>
        <p:sp>
          <p:nvSpPr>
            <p:cNvPr id="29" name="모서리가 둥근 직사각형 124">
              <a:extLst>
                <a:ext uri="{FF2B5EF4-FFF2-40B4-BE49-F238E27FC236}">
                  <a16:creationId xmlns:a16="http://schemas.microsoft.com/office/drawing/2014/main" id="{08ED823D-4E1F-4D1B-AF3C-945E85BDABE3}"/>
                </a:ext>
              </a:extLst>
            </p:cNvPr>
            <p:cNvSpPr/>
            <p:nvPr/>
          </p:nvSpPr>
          <p:spPr>
            <a:xfrm>
              <a:off x="3937115" y="819432"/>
              <a:ext cx="166028" cy="157173"/>
            </a:xfrm>
            <a:prstGeom prst="roundRect">
              <a:avLst>
                <a:gd name="adj" fmla="val 355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Koverwatch" panose="02020603020101020101" pitchFamily="18" charset="-127"/>
                <a:ea typeface="Koverwatch" panose="02020603020101020101" pitchFamily="18" charset="-127"/>
              </a:endParaRPr>
            </a:p>
          </p:txBody>
        </p: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95FE3AE5-A438-49C7-A9BB-FFCE55D6E7AA}"/>
                </a:ext>
              </a:extLst>
            </p:cNvPr>
            <p:cNvGrpSpPr/>
            <p:nvPr/>
          </p:nvGrpSpPr>
          <p:grpSpPr>
            <a:xfrm>
              <a:off x="3998222" y="858620"/>
              <a:ext cx="43815" cy="78797"/>
              <a:chOff x="3949065" y="866631"/>
              <a:chExt cx="43815" cy="78797"/>
            </a:xfrm>
          </p:grpSpPr>
          <p:cxnSp>
            <p:nvCxnSpPr>
              <p:cNvPr id="31" name="직선 연결선 30">
                <a:extLst>
                  <a:ext uri="{FF2B5EF4-FFF2-40B4-BE49-F238E27FC236}">
                    <a16:creationId xmlns:a16="http://schemas.microsoft.com/office/drawing/2014/main" id="{62085B76-0F33-4CC3-A423-587CAE5C13BD}"/>
                  </a:ext>
                </a:extLst>
              </p:cNvPr>
              <p:cNvCxnSpPr/>
              <p:nvPr/>
            </p:nvCxnSpPr>
            <p:spPr>
              <a:xfrm>
                <a:off x="3949065" y="866631"/>
                <a:ext cx="43815" cy="43815"/>
              </a:xfrm>
              <a:prstGeom prst="line">
                <a:avLst/>
              </a:prstGeom>
              <a:ln w="158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직선 연결선 31">
                <a:extLst>
                  <a:ext uri="{FF2B5EF4-FFF2-40B4-BE49-F238E27FC236}">
                    <a16:creationId xmlns:a16="http://schemas.microsoft.com/office/drawing/2014/main" id="{160E9288-FD9C-4820-8508-917AC180E3DE}"/>
                  </a:ext>
                </a:extLst>
              </p:cNvPr>
              <p:cNvCxnSpPr/>
              <p:nvPr/>
            </p:nvCxnSpPr>
            <p:spPr>
              <a:xfrm flipV="1">
                <a:off x="3949065" y="901613"/>
                <a:ext cx="43815" cy="43815"/>
              </a:xfrm>
              <a:prstGeom prst="line">
                <a:avLst/>
              </a:prstGeom>
              <a:ln w="158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17" name="TextBox 116">
            <a:extLst>
              <a:ext uri="{FF2B5EF4-FFF2-40B4-BE49-F238E27FC236}">
                <a16:creationId xmlns:a16="http://schemas.microsoft.com/office/drawing/2014/main" id="{62B42834-EFE7-4B1F-88C5-CBDC0A4440B7}"/>
              </a:ext>
            </a:extLst>
          </p:cNvPr>
          <p:cNvSpPr txBox="1"/>
          <p:nvPr/>
        </p:nvSpPr>
        <p:spPr>
          <a:xfrm>
            <a:off x="2102614" y="2141485"/>
            <a:ext cx="2279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1</a:t>
            </a:r>
            <a:endParaRPr lang="ko-KR" altLang="en-US" sz="1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FC07CB19-9D94-4895-9B57-B448BA2C5845}"/>
              </a:ext>
            </a:extLst>
          </p:cNvPr>
          <p:cNvSpPr txBox="1"/>
          <p:nvPr/>
        </p:nvSpPr>
        <p:spPr>
          <a:xfrm>
            <a:off x="2956513" y="2141485"/>
            <a:ext cx="2503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2</a:t>
            </a:r>
            <a:endParaRPr lang="ko-KR" altLang="en-US" sz="1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5252ABB0-1C90-4325-BC8F-3D8C82568633}"/>
              </a:ext>
            </a:extLst>
          </p:cNvPr>
          <p:cNvSpPr txBox="1"/>
          <p:nvPr/>
        </p:nvSpPr>
        <p:spPr>
          <a:xfrm>
            <a:off x="3810412" y="2141485"/>
            <a:ext cx="2519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3</a:t>
            </a:r>
            <a:endParaRPr lang="ko-KR" altLang="en-US" sz="1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759736E6-ECF0-43BA-BF1F-1A88DA7C78A8}"/>
              </a:ext>
            </a:extLst>
          </p:cNvPr>
          <p:cNvSpPr txBox="1"/>
          <p:nvPr/>
        </p:nvSpPr>
        <p:spPr>
          <a:xfrm>
            <a:off x="4664311" y="2141485"/>
            <a:ext cx="2503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4</a:t>
            </a:r>
            <a:endParaRPr lang="ko-KR" altLang="en-US" sz="1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252D3C55-DAB4-4D65-A5C8-F9606ADAA9F5}"/>
              </a:ext>
            </a:extLst>
          </p:cNvPr>
          <p:cNvSpPr txBox="1"/>
          <p:nvPr/>
        </p:nvSpPr>
        <p:spPr>
          <a:xfrm>
            <a:off x="5518210" y="2141485"/>
            <a:ext cx="2503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5</a:t>
            </a:r>
            <a:endParaRPr lang="ko-KR" altLang="en-US" sz="1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669E2735-2669-40BC-9921-0E3CDA24D535}"/>
              </a:ext>
            </a:extLst>
          </p:cNvPr>
          <p:cNvSpPr txBox="1"/>
          <p:nvPr/>
        </p:nvSpPr>
        <p:spPr>
          <a:xfrm>
            <a:off x="6372109" y="2141485"/>
            <a:ext cx="2535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6</a:t>
            </a:r>
            <a:endParaRPr lang="ko-KR" altLang="en-US" sz="1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403950B7-8A30-47F2-B6BF-852AE54F6F4E}"/>
              </a:ext>
            </a:extLst>
          </p:cNvPr>
          <p:cNvSpPr txBox="1"/>
          <p:nvPr/>
        </p:nvSpPr>
        <p:spPr>
          <a:xfrm>
            <a:off x="7226008" y="2141485"/>
            <a:ext cx="2391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7</a:t>
            </a:r>
            <a:endParaRPr lang="ko-KR" altLang="en-US" sz="1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9488EFAE-A99D-415C-A1DB-F65D550754BF}"/>
              </a:ext>
            </a:extLst>
          </p:cNvPr>
          <p:cNvSpPr txBox="1"/>
          <p:nvPr/>
        </p:nvSpPr>
        <p:spPr>
          <a:xfrm>
            <a:off x="8079907" y="2141485"/>
            <a:ext cx="2535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8</a:t>
            </a:r>
            <a:endParaRPr lang="ko-KR" altLang="en-US" sz="1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DF45B709-4B8A-4008-A0B6-2CA2E4094D7E}"/>
              </a:ext>
            </a:extLst>
          </p:cNvPr>
          <p:cNvSpPr txBox="1"/>
          <p:nvPr/>
        </p:nvSpPr>
        <p:spPr>
          <a:xfrm>
            <a:off x="8933806" y="2124615"/>
            <a:ext cx="2520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9</a:t>
            </a:r>
            <a:endParaRPr lang="ko-KR" altLang="en-US" sz="1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B5225BB3-114F-4319-8AB1-C466716E40B2}"/>
              </a:ext>
            </a:extLst>
          </p:cNvPr>
          <p:cNvSpPr txBox="1"/>
          <p:nvPr/>
        </p:nvSpPr>
        <p:spPr>
          <a:xfrm>
            <a:off x="9727589" y="2124615"/>
            <a:ext cx="2968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10</a:t>
            </a:r>
            <a:endParaRPr lang="ko-KR" altLang="en-US" sz="1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3C592EC1-341D-48A0-BCA7-A858B9C01434}"/>
              </a:ext>
            </a:extLst>
          </p:cNvPr>
          <p:cNvSpPr txBox="1"/>
          <p:nvPr/>
        </p:nvSpPr>
        <p:spPr>
          <a:xfrm>
            <a:off x="2042502" y="3676262"/>
            <a:ext cx="2840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11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A03DE7AA-7E69-45E2-823E-FCE82D6796C2}"/>
              </a:ext>
            </a:extLst>
          </p:cNvPr>
          <p:cNvSpPr txBox="1"/>
          <p:nvPr/>
        </p:nvSpPr>
        <p:spPr>
          <a:xfrm>
            <a:off x="2896401" y="3620382"/>
            <a:ext cx="3097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12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7B946351-75DD-48E8-96D8-E452BB7C2CD0}"/>
              </a:ext>
            </a:extLst>
          </p:cNvPr>
          <p:cNvSpPr txBox="1"/>
          <p:nvPr/>
        </p:nvSpPr>
        <p:spPr>
          <a:xfrm>
            <a:off x="3750300" y="3620382"/>
            <a:ext cx="3113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13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0E8C8E9A-D08F-4035-89A3-98EB642FA9A4}"/>
              </a:ext>
            </a:extLst>
          </p:cNvPr>
          <p:cNvSpPr txBox="1"/>
          <p:nvPr/>
        </p:nvSpPr>
        <p:spPr>
          <a:xfrm>
            <a:off x="4604199" y="3620382"/>
            <a:ext cx="3097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14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8DF5ECC7-8338-4CF8-A0D3-D02962AB21D4}"/>
              </a:ext>
            </a:extLst>
          </p:cNvPr>
          <p:cNvSpPr txBox="1"/>
          <p:nvPr/>
        </p:nvSpPr>
        <p:spPr>
          <a:xfrm>
            <a:off x="5458098" y="3592552"/>
            <a:ext cx="3097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15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C7E908D9-AE5C-4B8F-B435-5C3286B807E5}"/>
              </a:ext>
            </a:extLst>
          </p:cNvPr>
          <p:cNvSpPr txBox="1"/>
          <p:nvPr/>
        </p:nvSpPr>
        <p:spPr>
          <a:xfrm>
            <a:off x="6311997" y="3592552"/>
            <a:ext cx="3129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16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65976F9D-2EC2-4259-BA5F-96C47B64EF5E}"/>
              </a:ext>
            </a:extLst>
          </p:cNvPr>
          <p:cNvSpPr txBox="1"/>
          <p:nvPr/>
        </p:nvSpPr>
        <p:spPr>
          <a:xfrm>
            <a:off x="7165896" y="3592552"/>
            <a:ext cx="29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17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730958C9-22D4-41A8-952D-637BA11E2C69}"/>
              </a:ext>
            </a:extLst>
          </p:cNvPr>
          <p:cNvSpPr txBox="1"/>
          <p:nvPr/>
        </p:nvSpPr>
        <p:spPr>
          <a:xfrm>
            <a:off x="8019795" y="3592552"/>
            <a:ext cx="3129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18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0D343C4A-3FC2-46F7-8F6E-BFF139BA14A1}"/>
              </a:ext>
            </a:extLst>
          </p:cNvPr>
          <p:cNvSpPr txBox="1"/>
          <p:nvPr/>
        </p:nvSpPr>
        <p:spPr>
          <a:xfrm>
            <a:off x="8873694" y="3603512"/>
            <a:ext cx="3129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19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7B0D4826-3D5A-4704-A296-1D294DE24A4B}"/>
              </a:ext>
            </a:extLst>
          </p:cNvPr>
          <p:cNvSpPr txBox="1"/>
          <p:nvPr/>
        </p:nvSpPr>
        <p:spPr>
          <a:xfrm>
            <a:off x="9727589" y="3603512"/>
            <a:ext cx="3401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20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FE37286C-357D-409F-A597-AFE6C75A4BA2}"/>
              </a:ext>
            </a:extLst>
          </p:cNvPr>
          <p:cNvSpPr txBox="1"/>
          <p:nvPr/>
        </p:nvSpPr>
        <p:spPr>
          <a:xfrm>
            <a:off x="2042502" y="5140127"/>
            <a:ext cx="3097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21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E61CFE3F-5B14-416D-8AF1-F708188FABC7}"/>
              </a:ext>
            </a:extLst>
          </p:cNvPr>
          <p:cNvSpPr txBox="1"/>
          <p:nvPr/>
        </p:nvSpPr>
        <p:spPr>
          <a:xfrm>
            <a:off x="2896401" y="5140127"/>
            <a:ext cx="3353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22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AF6153C7-5083-4273-BA3F-90977BC40D0A}"/>
              </a:ext>
            </a:extLst>
          </p:cNvPr>
          <p:cNvSpPr txBox="1"/>
          <p:nvPr/>
        </p:nvSpPr>
        <p:spPr>
          <a:xfrm>
            <a:off x="3750300" y="5140127"/>
            <a:ext cx="3369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23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6C7679A5-D20F-4495-BB21-15321BF0E5F0}"/>
              </a:ext>
            </a:extLst>
          </p:cNvPr>
          <p:cNvSpPr txBox="1"/>
          <p:nvPr/>
        </p:nvSpPr>
        <p:spPr>
          <a:xfrm>
            <a:off x="4604199" y="5140127"/>
            <a:ext cx="3353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24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69E16D09-0AF0-489D-AFAE-F0F2EB7BD6E9}"/>
              </a:ext>
            </a:extLst>
          </p:cNvPr>
          <p:cNvSpPr txBox="1"/>
          <p:nvPr/>
        </p:nvSpPr>
        <p:spPr>
          <a:xfrm>
            <a:off x="5458098" y="5140127"/>
            <a:ext cx="3353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25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477D27DC-F82E-43F0-BBB2-C65FC2C9A5B4}"/>
              </a:ext>
            </a:extLst>
          </p:cNvPr>
          <p:cNvSpPr txBox="1"/>
          <p:nvPr/>
        </p:nvSpPr>
        <p:spPr>
          <a:xfrm>
            <a:off x="6311997" y="5140127"/>
            <a:ext cx="3385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26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66AD5024-0328-4533-83F3-F342E1D53471}"/>
              </a:ext>
            </a:extLst>
          </p:cNvPr>
          <p:cNvSpPr txBox="1"/>
          <p:nvPr/>
        </p:nvSpPr>
        <p:spPr>
          <a:xfrm>
            <a:off x="7165896" y="5140127"/>
            <a:ext cx="3225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27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048BAFBA-5243-4707-AFD0-3D6E2D5A6A18}"/>
              </a:ext>
            </a:extLst>
          </p:cNvPr>
          <p:cNvSpPr txBox="1"/>
          <p:nvPr/>
        </p:nvSpPr>
        <p:spPr>
          <a:xfrm>
            <a:off x="8019795" y="5140127"/>
            <a:ext cx="3385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28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EC802678-38D6-4688-A5C5-1550CA58C136}"/>
              </a:ext>
            </a:extLst>
          </p:cNvPr>
          <p:cNvSpPr txBox="1"/>
          <p:nvPr/>
        </p:nvSpPr>
        <p:spPr>
          <a:xfrm>
            <a:off x="8876900" y="5127328"/>
            <a:ext cx="3385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29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00E979D6-07D4-4D8A-8755-BECE6FDC5E49}"/>
              </a:ext>
            </a:extLst>
          </p:cNvPr>
          <p:cNvSpPr txBox="1"/>
          <p:nvPr/>
        </p:nvSpPr>
        <p:spPr>
          <a:xfrm>
            <a:off x="9730795" y="5127328"/>
            <a:ext cx="3417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30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2E3694C3-C84E-43D1-A545-ACB021A3C20B}"/>
              </a:ext>
            </a:extLst>
          </p:cNvPr>
          <p:cNvSpPr txBox="1"/>
          <p:nvPr/>
        </p:nvSpPr>
        <p:spPr>
          <a:xfrm>
            <a:off x="5529194" y="2569820"/>
            <a:ext cx="25314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참고 프로젝트 활용 방안  모색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 </a:t>
            </a:r>
            <a:endParaRPr lang="ko-KR" altLang="en-US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4E6F83DB-9470-42B2-8E53-7A89489C1831}"/>
              </a:ext>
            </a:extLst>
          </p:cNvPr>
          <p:cNvSpPr txBox="1"/>
          <p:nvPr/>
        </p:nvSpPr>
        <p:spPr>
          <a:xfrm>
            <a:off x="5577647" y="2899905"/>
            <a:ext cx="19623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한글 폰트 사용하기</a:t>
            </a:r>
            <a:endParaRPr lang="en-US" altLang="ko-KR" sz="12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r>
              <a:rPr lang="ko-KR" altLang="en-US" sz="12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위도</a:t>
            </a:r>
            <a:r>
              <a:rPr lang="en-US" altLang="ko-KR" sz="12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, </a:t>
            </a:r>
            <a:r>
              <a:rPr lang="ko-KR" altLang="en-US" sz="12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경도를 이용해 지도 상에 표시하기</a:t>
            </a:r>
            <a:endParaRPr lang="en-US" altLang="ko-KR" sz="12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r>
              <a:rPr lang="ko-KR" altLang="en-US" sz="12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동 구분하기</a:t>
            </a:r>
          </a:p>
        </p:txBody>
      </p: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AFF93647-2CED-47A7-BBB4-371D622C31CA}"/>
              </a:ext>
            </a:extLst>
          </p:cNvPr>
          <p:cNvCxnSpPr>
            <a:cxnSpLocks/>
          </p:cNvCxnSpPr>
          <p:nvPr/>
        </p:nvCxnSpPr>
        <p:spPr>
          <a:xfrm>
            <a:off x="5642359" y="2556788"/>
            <a:ext cx="2556000" cy="0"/>
          </a:xfrm>
          <a:prstGeom prst="line">
            <a:avLst/>
          </a:prstGeom>
          <a:ln w="15875">
            <a:solidFill>
              <a:srgbClr val="E89C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타원 65">
            <a:extLst>
              <a:ext uri="{FF2B5EF4-FFF2-40B4-BE49-F238E27FC236}">
                <a16:creationId xmlns:a16="http://schemas.microsoft.com/office/drawing/2014/main" id="{398001EF-F6B4-409F-B610-9490428EA2A8}"/>
              </a:ext>
            </a:extLst>
          </p:cNvPr>
          <p:cNvSpPr/>
          <p:nvPr/>
        </p:nvSpPr>
        <p:spPr>
          <a:xfrm>
            <a:off x="5600916" y="2528597"/>
            <a:ext cx="56383" cy="56383"/>
          </a:xfrm>
          <a:prstGeom prst="ellipse">
            <a:avLst/>
          </a:prstGeom>
          <a:solidFill>
            <a:srgbClr val="E89C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83" name="타원 182">
            <a:extLst>
              <a:ext uri="{FF2B5EF4-FFF2-40B4-BE49-F238E27FC236}">
                <a16:creationId xmlns:a16="http://schemas.microsoft.com/office/drawing/2014/main" id="{064672FE-172E-4F47-9EE3-BB0089FC05E6}"/>
              </a:ext>
            </a:extLst>
          </p:cNvPr>
          <p:cNvSpPr/>
          <p:nvPr/>
        </p:nvSpPr>
        <p:spPr>
          <a:xfrm>
            <a:off x="8193333" y="2528597"/>
            <a:ext cx="56383" cy="56383"/>
          </a:xfrm>
          <a:prstGeom prst="ellipse">
            <a:avLst/>
          </a:prstGeom>
          <a:solidFill>
            <a:srgbClr val="E89C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3B98B2B2-F35A-4DBB-A088-4F4B190FD1EB}"/>
              </a:ext>
            </a:extLst>
          </p:cNvPr>
          <p:cNvSpPr/>
          <p:nvPr/>
        </p:nvSpPr>
        <p:spPr>
          <a:xfrm>
            <a:off x="3876199" y="3979955"/>
            <a:ext cx="56383" cy="56383"/>
          </a:xfrm>
          <a:prstGeom prst="ellipse">
            <a:avLst/>
          </a:prstGeom>
          <a:solidFill>
            <a:srgbClr val="E89C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A79DFD5D-D0C9-497F-B3C6-8834D00614C3}"/>
              </a:ext>
            </a:extLst>
          </p:cNvPr>
          <p:cNvSpPr/>
          <p:nvPr/>
        </p:nvSpPr>
        <p:spPr>
          <a:xfrm>
            <a:off x="8168114" y="3977646"/>
            <a:ext cx="56383" cy="56383"/>
          </a:xfrm>
          <a:prstGeom prst="ellipse">
            <a:avLst/>
          </a:prstGeom>
          <a:solidFill>
            <a:srgbClr val="5F5E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35976C3E-03CF-47BE-BBD9-B2F7E2A2B353}"/>
              </a:ext>
            </a:extLst>
          </p:cNvPr>
          <p:cNvSpPr txBox="1"/>
          <p:nvPr/>
        </p:nvSpPr>
        <p:spPr>
          <a:xfrm>
            <a:off x="3750300" y="4144402"/>
            <a:ext cx="16209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프로젝트 구현 시작</a:t>
            </a: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B32B2654-6E72-4CEB-BE1C-7A7B0F75077F}"/>
              </a:ext>
            </a:extLst>
          </p:cNvPr>
          <p:cNvSpPr txBox="1"/>
          <p:nvPr/>
        </p:nvSpPr>
        <p:spPr>
          <a:xfrm>
            <a:off x="3773943" y="4434650"/>
            <a:ext cx="21595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한글 폰트 적용</a:t>
            </a:r>
            <a:endParaRPr lang="en-US" altLang="ko-KR" sz="12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r>
              <a:rPr lang="ko-KR" altLang="en-US" sz="12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카페 데이터의 좌표를 이용해 그래프로 출력</a:t>
            </a:r>
          </a:p>
        </p:txBody>
      </p:sp>
      <p:cxnSp>
        <p:nvCxnSpPr>
          <p:cNvPr id="196" name="직선 연결선 195">
            <a:extLst>
              <a:ext uri="{FF2B5EF4-FFF2-40B4-BE49-F238E27FC236}">
                <a16:creationId xmlns:a16="http://schemas.microsoft.com/office/drawing/2014/main" id="{735DB3D4-7D75-48AF-AA0F-0941B45ABC18}"/>
              </a:ext>
            </a:extLst>
          </p:cNvPr>
          <p:cNvCxnSpPr>
            <a:cxnSpLocks/>
          </p:cNvCxnSpPr>
          <p:nvPr/>
        </p:nvCxnSpPr>
        <p:spPr>
          <a:xfrm>
            <a:off x="3889554" y="4010027"/>
            <a:ext cx="4320000" cy="0"/>
          </a:xfrm>
          <a:prstGeom prst="line">
            <a:avLst/>
          </a:prstGeom>
          <a:ln w="15875">
            <a:solidFill>
              <a:srgbClr val="E89C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직선 연결선 199">
            <a:extLst>
              <a:ext uri="{FF2B5EF4-FFF2-40B4-BE49-F238E27FC236}">
                <a16:creationId xmlns:a16="http://schemas.microsoft.com/office/drawing/2014/main" id="{7CD6AA1B-0DC2-4E6E-9C62-BA6559A1CCB1}"/>
              </a:ext>
            </a:extLst>
          </p:cNvPr>
          <p:cNvCxnSpPr>
            <a:cxnSpLocks/>
          </p:cNvCxnSpPr>
          <p:nvPr/>
        </p:nvCxnSpPr>
        <p:spPr>
          <a:xfrm>
            <a:off x="2204805" y="5527546"/>
            <a:ext cx="4284000" cy="0"/>
          </a:xfrm>
          <a:prstGeom prst="line">
            <a:avLst/>
          </a:prstGeom>
          <a:ln w="15875">
            <a:solidFill>
              <a:srgbClr val="E89C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타원 200">
            <a:extLst>
              <a:ext uri="{FF2B5EF4-FFF2-40B4-BE49-F238E27FC236}">
                <a16:creationId xmlns:a16="http://schemas.microsoft.com/office/drawing/2014/main" id="{66E3E4A3-B06B-4C1A-8CC8-045E7D4EF24D}"/>
              </a:ext>
            </a:extLst>
          </p:cNvPr>
          <p:cNvSpPr/>
          <p:nvPr/>
        </p:nvSpPr>
        <p:spPr>
          <a:xfrm>
            <a:off x="2177469" y="5499355"/>
            <a:ext cx="56383" cy="56383"/>
          </a:xfrm>
          <a:prstGeom prst="ellipse">
            <a:avLst/>
          </a:prstGeom>
          <a:solidFill>
            <a:srgbClr val="E89C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202" name="타원 201">
            <a:extLst>
              <a:ext uri="{FF2B5EF4-FFF2-40B4-BE49-F238E27FC236}">
                <a16:creationId xmlns:a16="http://schemas.microsoft.com/office/drawing/2014/main" id="{13330096-8DA8-4683-881F-BC4BA29C084A}"/>
              </a:ext>
            </a:extLst>
          </p:cNvPr>
          <p:cNvSpPr/>
          <p:nvPr/>
        </p:nvSpPr>
        <p:spPr>
          <a:xfrm>
            <a:off x="6457870" y="5499355"/>
            <a:ext cx="56383" cy="56383"/>
          </a:xfrm>
          <a:prstGeom prst="ellipse">
            <a:avLst/>
          </a:prstGeom>
          <a:solidFill>
            <a:srgbClr val="E89C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776CB211-5AD6-4E22-94EF-8A5E459932C2}"/>
              </a:ext>
            </a:extLst>
          </p:cNvPr>
          <p:cNvSpPr txBox="1"/>
          <p:nvPr/>
        </p:nvSpPr>
        <p:spPr>
          <a:xfrm>
            <a:off x="2116276" y="5563501"/>
            <a:ext cx="2236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프로젝트 구현 진행 및 완료</a:t>
            </a: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EBCB5564-5DDE-4E38-AD6F-9C4F45D41C15}"/>
              </a:ext>
            </a:extLst>
          </p:cNvPr>
          <p:cNvSpPr txBox="1"/>
          <p:nvPr/>
        </p:nvSpPr>
        <p:spPr>
          <a:xfrm>
            <a:off x="2112419" y="5853749"/>
            <a:ext cx="18165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여행 가는 날 </a:t>
            </a:r>
            <a:r>
              <a:rPr lang="ko-KR" altLang="en-US" sz="1200" dirty="0" err="1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연라하지마</a:t>
            </a:r>
            <a:r>
              <a:rPr lang="ko-KR" altLang="en-US" sz="12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 </a:t>
            </a:r>
            <a:r>
              <a:rPr lang="ko-KR" altLang="en-US" sz="1200" dirty="0" err="1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잠수탈거야</a:t>
            </a:r>
            <a:endParaRPr lang="en-US" altLang="ko-KR" sz="12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r>
              <a:rPr lang="ko-KR" altLang="en-US" sz="12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일에서 </a:t>
            </a:r>
            <a:r>
              <a:rPr lang="ko-KR" altLang="en-US" sz="1200" dirty="0" err="1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멀어질거야</a:t>
            </a:r>
            <a:endParaRPr lang="ko-KR" altLang="en-US" sz="12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E0C75F3B-D88E-469A-958E-E3025AF35E70}"/>
              </a:ext>
            </a:extLst>
          </p:cNvPr>
          <p:cNvSpPr txBox="1"/>
          <p:nvPr/>
        </p:nvSpPr>
        <p:spPr>
          <a:xfrm>
            <a:off x="7397378" y="1240202"/>
            <a:ext cx="659156" cy="2954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1100" b="1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2019</a:t>
            </a:r>
            <a:r>
              <a:rPr lang="ko-KR" altLang="en-US" sz="1100" b="1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년 </a:t>
            </a:r>
            <a:r>
              <a:rPr lang="en-US" altLang="ko-KR" sz="1100" b="1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11</a:t>
            </a:r>
            <a:r>
              <a:rPr lang="ko-KR" altLang="en-US" sz="1100" b="1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월</a:t>
            </a:r>
          </a:p>
        </p:txBody>
      </p:sp>
    </p:spTree>
    <p:extLst>
      <p:ext uri="{BB962C8B-B14F-4D97-AF65-F5344CB8AC3E}">
        <p14:creationId xmlns:p14="http://schemas.microsoft.com/office/powerpoint/2010/main" val="4237358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TextBox 84">
            <a:extLst>
              <a:ext uri="{FF2B5EF4-FFF2-40B4-BE49-F238E27FC236}">
                <a16:creationId xmlns:a16="http://schemas.microsoft.com/office/drawing/2014/main" id="{BBA55F38-B66A-46FD-BAB8-EB8D67CBDA51}"/>
              </a:ext>
            </a:extLst>
          </p:cNvPr>
          <p:cNvSpPr txBox="1"/>
          <p:nvPr/>
        </p:nvSpPr>
        <p:spPr>
          <a:xfrm>
            <a:off x="5542009" y="703116"/>
            <a:ext cx="11079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자료 조사</a:t>
            </a: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CE5C791A-CD16-45E7-96DD-51939BD85161}"/>
              </a:ext>
            </a:extLst>
          </p:cNvPr>
          <p:cNvSpPr/>
          <p:nvPr/>
        </p:nvSpPr>
        <p:spPr>
          <a:xfrm>
            <a:off x="3888991" y="1263299"/>
            <a:ext cx="4340994" cy="239061"/>
          </a:xfrm>
          <a:prstGeom prst="rect">
            <a:avLst/>
          </a:prstGeom>
          <a:pattFill prst="ltUpDiag">
            <a:fgClr>
              <a:schemeClr val="bg1">
                <a:lumMod val="6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cxnSp>
        <p:nvCxnSpPr>
          <p:cNvPr id="88" name="직선 연결선 87">
            <a:extLst>
              <a:ext uri="{FF2B5EF4-FFF2-40B4-BE49-F238E27FC236}">
                <a16:creationId xmlns:a16="http://schemas.microsoft.com/office/drawing/2014/main" id="{09DCCEE9-CCCD-4A02-8BD2-A7AC13BC5BF7}"/>
              </a:ext>
            </a:extLst>
          </p:cNvPr>
          <p:cNvCxnSpPr/>
          <p:nvPr/>
        </p:nvCxnSpPr>
        <p:spPr>
          <a:xfrm>
            <a:off x="3888991" y="641043"/>
            <a:ext cx="4340994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연결선 92">
            <a:extLst>
              <a:ext uri="{FF2B5EF4-FFF2-40B4-BE49-F238E27FC236}">
                <a16:creationId xmlns:a16="http://schemas.microsoft.com/office/drawing/2014/main" id="{70AD057C-256F-44FF-A4DD-1462D33C5B87}"/>
              </a:ext>
            </a:extLst>
          </p:cNvPr>
          <p:cNvCxnSpPr/>
          <p:nvPr/>
        </p:nvCxnSpPr>
        <p:spPr>
          <a:xfrm>
            <a:off x="3888990" y="1165299"/>
            <a:ext cx="4340994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E43691B4-5E8C-4051-A6F4-98783885C4A3}"/>
              </a:ext>
            </a:extLst>
          </p:cNvPr>
          <p:cNvGrpSpPr/>
          <p:nvPr/>
        </p:nvGrpSpPr>
        <p:grpSpPr>
          <a:xfrm>
            <a:off x="3937115" y="819432"/>
            <a:ext cx="166028" cy="157173"/>
            <a:chOff x="3937115" y="819432"/>
            <a:chExt cx="166028" cy="157173"/>
          </a:xfrm>
        </p:grpSpPr>
        <p:sp>
          <p:nvSpPr>
            <p:cNvPr id="29" name="모서리가 둥근 직사각형 124">
              <a:extLst>
                <a:ext uri="{FF2B5EF4-FFF2-40B4-BE49-F238E27FC236}">
                  <a16:creationId xmlns:a16="http://schemas.microsoft.com/office/drawing/2014/main" id="{08ED823D-4E1F-4D1B-AF3C-945E85BDABE3}"/>
                </a:ext>
              </a:extLst>
            </p:cNvPr>
            <p:cNvSpPr/>
            <p:nvPr/>
          </p:nvSpPr>
          <p:spPr>
            <a:xfrm>
              <a:off x="3937115" y="819432"/>
              <a:ext cx="166028" cy="157173"/>
            </a:xfrm>
            <a:prstGeom prst="roundRect">
              <a:avLst>
                <a:gd name="adj" fmla="val 355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Koverwatch" panose="02020603020101020101" pitchFamily="18" charset="-127"/>
                <a:ea typeface="Koverwatch" panose="02020603020101020101" pitchFamily="18" charset="-127"/>
              </a:endParaRPr>
            </a:p>
          </p:txBody>
        </p: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95FE3AE5-A438-49C7-A9BB-FFCE55D6E7AA}"/>
                </a:ext>
              </a:extLst>
            </p:cNvPr>
            <p:cNvGrpSpPr/>
            <p:nvPr/>
          </p:nvGrpSpPr>
          <p:grpSpPr>
            <a:xfrm>
              <a:off x="3998222" y="858620"/>
              <a:ext cx="43815" cy="78797"/>
              <a:chOff x="3949065" y="866631"/>
              <a:chExt cx="43815" cy="78797"/>
            </a:xfrm>
          </p:grpSpPr>
          <p:cxnSp>
            <p:nvCxnSpPr>
              <p:cNvPr id="31" name="직선 연결선 30">
                <a:extLst>
                  <a:ext uri="{FF2B5EF4-FFF2-40B4-BE49-F238E27FC236}">
                    <a16:creationId xmlns:a16="http://schemas.microsoft.com/office/drawing/2014/main" id="{62085B76-0F33-4CC3-A423-587CAE5C13BD}"/>
                  </a:ext>
                </a:extLst>
              </p:cNvPr>
              <p:cNvCxnSpPr/>
              <p:nvPr/>
            </p:nvCxnSpPr>
            <p:spPr>
              <a:xfrm>
                <a:off x="3949065" y="866631"/>
                <a:ext cx="43815" cy="43815"/>
              </a:xfrm>
              <a:prstGeom prst="line">
                <a:avLst/>
              </a:prstGeom>
              <a:ln w="158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직선 연결선 31">
                <a:extLst>
                  <a:ext uri="{FF2B5EF4-FFF2-40B4-BE49-F238E27FC236}">
                    <a16:creationId xmlns:a16="http://schemas.microsoft.com/office/drawing/2014/main" id="{160E9288-FD9C-4820-8508-917AC180E3DE}"/>
                  </a:ext>
                </a:extLst>
              </p:cNvPr>
              <p:cNvCxnSpPr/>
              <p:nvPr/>
            </p:nvCxnSpPr>
            <p:spPr>
              <a:xfrm flipV="1">
                <a:off x="3949065" y="901613"/>
                <a:ext cx="43815" cy="43815"/>
              </a:xfrm>
              <a:prstGeom prst="line">
                <a:avLst/>
              </a:prstGeom>
              <a:ln w="158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87CB5555-CB96-478B-B25B-1B1006E7F0AF}"/>
              </a:ext>
            </a:extLst>
          </p:cNvPr>
          <p:cNvCxnSpPr/>
          <p:nvPr/>
        </p:nvCxnSpPr>
        <p:spPr>
          <a:xfrm>
            <a:off x="2125514" y="2021235"/>
            <a:ext cx="2954784" cy="0"/>
          </a:xfrm>
          <a:prstGeom prst="line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A0A0A1D0-A9CB-42FD-BD5D-90317BF951E2}"/>
              </a:ext>
            </a:extLst>
          </p:cNvPr>
          <p:cNvCxnSpPr/>
          <p:nvPr/>
        </p:nvCxnSpPr>
        <p:spPr>
          <a:xfrm>
            <a:off x="2125514" y="4571395"/>
            <a:ext cx="2954784" cy="0"/>
          </a:xfrm>
          <a:prstGeom prst="line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3916F4F9-A161-410B-B5A2-68BB2E8C4D56}"/>
              </a:ext>
            </a:extLst>
          </p:cNvPr>
          <p:cNvSpPr txBox="1"/>
          <p:nvPr/>
        </p:nvSpPr>
        <p:spPr>
          <a:xfrm>
            <a:off x="2044211" y="2092346"/>
            <a:ext cx="10005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1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>
                    <a:lumMod val="60000"/>
                    <a:lumOff val="40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SUMMARy</a:t>
            </a:r>
            <a:endParaRPr lang="ko-KR" altLang="en-US" sz="2000" spc="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2">
                  <a:lumMod val="60000"/>
                  <a:lumOff val="40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EE42CEB-AD54-47AA-AF4A-0C931707344E}"/>
              </a:ext>
            </a:extLst>
          </p:cNvPr>
          <p:cNvSpPr txBox="1"/>
          <p:nvPr/>
        </p:nvSpPr>
        <p:spPr>
          <a:xfrm>
            <a:off x="2044211" y="4642505"/>
            <a:ext cx="12025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>
                    <a:lumMod val="60000"/>
                    <a:lumOff val="40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suggestion</a:t>
            </a:r>
            <a:endParaRPr lang="ko-KR" altLang="en-US" sz="2000" spc="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2">
                  <a:lumMod val="60000"/>
                  <a:lumOff val="40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A6A447D-75F3-4A7D-9B2F-4340438D7966}"/>
              </a:ext>
            </a:extLst>
          </p:cNvPr>
          <p:cNvSpPr txBox="1"/>
          <p:nvPr/>
        </p:nvSpPr>
        <p:spPr>
          <a:xfrm>
            <a:off x="2034978" y="2391982"/>
            <a:ext cx="317106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1</a:t>
            </a:r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차적으로 </a:t>
            </a:r>
            <a:r>
              <a:rPr lang="ko-KR" altLang="en-US" sz="1600" dirty="0" err="1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업소명</a:t>
            </a:r>
            <a:r>
              <a:rPr lang="en-US" altLang="ko-KR" sz="16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, </a:t>
            </a:r>
            <a:r>
              <a:rPr lang="ko-KR" altLang="en-US" sz="1600" dirty="0" err="1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도로명</a:t>
            </a:r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 주소</a:t>
            </a:r>
            <a:r>
              <a:rPr lang="en-US" altLang="ko-KR" sz="16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, </a:t>
            </a:r>
            <a:r>
              <a:rPr lang="ko-KR" altLang="en-US" sz="1600" dirty="0" err="1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아메리카노</a:t>
            </a:r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 가격을</a:t>
            </a:r>
            <a:endParaRPr lang="en-US" altLang="ko-KR" sz="16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정리해 엑셀 파일로 정리</a:t>
            </a:r>
            <a:endParaRPr lang="en-US" altLang="ko-KR" sz="16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자료는 공공 데이터 포털에서 참고함</a:t>
            </a:r>
            <a:endParaRPr lang="en-US" altLang="ko-KR" sz="16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pPr>
              <a:lnSpc>
                <a:spcPct val="150000"/>
              </a:lnSpc>
            </a:pPr>
            <a:endParaRPr lang="ko-KR" altLang="en-US" sz="16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B00B1BA-52F4-4022-B2FF-6DB54C35BE0F}"/>
              </a:ext>
            </a:extLst>
          </p:cNvPr>
          <p:cNvSpPr txBox="1"/>
          <p:nvPr/>
        </p:nvSpPr>
        <p:spPr>
          <a:xfrm>
            <a:off x="2047336" y="4950282"/>
            <a:ext cx="324319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 err="1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도로명</a:t>
            </a:r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 </a:t>
            </a:r>
            <a:r>
              <a:rPr lang="ko-KR" altLang="en-US" sz="1600" dirty="0" err="1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주소밖에</a:t>
            </a:r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 없어서 지도에 표시가 불가능</a:t>
            </a:r>
            <a:endParaRPr lang="en-US" altLang="ko-KR" sz="16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수치화된 정보가 필요로 해서 </a:t>
            </a:r>
            <a:r>
              <a:rPr lang="ko-KR" altLang="en-US" sz="1600" dirty="0" err="1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도로명</a:t>
            </a:r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 주소가 아니라</a:t>
            </a:r>
            <a:endParaRPr lang="en-US" altLang="ko-KR" sz="16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위도</a:t>
            </a:r>
            <a:r>
              <a:rPr lang="en-US" altLang="ko-KR" sz="16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, </a:t>
            </a:r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경도로 프로그램을 사용해 </a:t>
            </a:r>
            <a:r>
              <a:rPr lang="ko-KR" altLang="en-US" sz="1600" dirty="0" smtClean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바꿈</a:t>
            </a:r>
            <a:endParaRPr lang="en-US" altLang="ko-KR" sz="1600" dirty="0" smtClean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 smtClean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자료가 모자라 차후 추가 조사가 </a:t>
            </a:r>
            <a:r>
              <a:rPr lang="ko-KR" altLang="en-US" sz="1600" dirty="0" err="1" smtClean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필요해보임</a:t>
            </a:r>
            <a:endParaRPr lang="ko-KR" altLang="en-US" sz="16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497284" y="1520114"/>
            <a:ext cx="15350199" cy="1088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7" name="_x367815496" descr="EMB000055bc128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9958" y="1857174"/>
            <a:ext cx="5954486" cy="4437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200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9957" y="1891841"/>
            <a:ext cx="6198625" cy="4402997"/>
          </a:xfrm>
          <a:prstGeom prst="rect">
            <a:avLst/>
          </a:prstGeom>
        </p:spPr>
      </p:pic>
      <p:sp>
        <p:nvSpPr>
          <p:cNvPr id="85" name="TextBox 84">
            <a:extLst>
              <a:ext uri="{FF2B5EF4-FFF2-40B4-BE49-F238E27FC236}">
                <a16:creationId xmlns:a16="http://schemas.microsoft.com/office/drawing/2014/main" id="{BBA55F38-B66A-46FD-BAB8-EB8D67CBDA51}"/>
              </a:ext>
            </a:extLst>
          </p:cNvPr>
          <p:cNvSpPr txBox="1"/>
          <p:nvPr/>
        </p:nvSpPr>
        <p:spPr>
          <a:xfrm>
            <a:off x="5801695" y="703116"/>
            <a:ext cx="5886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구현</a:t>
            </a: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CE5C791A-CD16-45E7-96DD-51939BD85161}"/>
              </a:ext>
            </a:extLst>
          </p:cNvPr>
          <p:cNvSpPr/>
          <p:nvPr/>
        </p:nvSpPr>
        <p:spPr>
          <a:xfrm>
            <a:off x="3888991" y="1263299"/>
            <a:ext cx="4340994" cy="239061"/>
          </a:xfrm>
          <a:prstGeom prst="rect">
            <a:avLst/>
          </a:prstGeom>
          <a:pattFill prst="ltUpDiag">
            <a:fgClr>
              <a:schemeClr val="bg1">
                <a:lumMod val="6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cxnSp>
        <p:nvCxnSpPr>
          <p:cNvPr id="88" name="직선 연결선 87">
            <a:extLst>
              <a:ext uri="{FF2B5EF4-FFF2-40B4-BE49-F238E27FC236}">
                <a16:creationId xmlns:a16="http://schemas.microsoft.com/office/drawing/2014/main" id="{09DCCEE9-CCCD-4A02-8BD2-A7AC13BC5BF7}"/>
              </a:ext>
            </a:extLst>
          </p:cNvPr>
          <p:cNvCxnSpPr/>
          <p:nvPr/>
        </p:nvCxnSpPr>
        <p:spPr>
          <a:xfrm>
            <a:off x="3888991" y="641043"/>
            <a:ext cx="4340994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연결선 92">
            <a:extLst>
              <a:ext uri="{FF2B5EF4-FFF2-40B4-BE49-F238E27FC236}">
                <a16:creationId xmlns:a16="http://schemas.microsoft.com/office/drawing/2014/main" id="{70AD057C-256F-44FF-A4DD-1462D33C5B87}"/>
              </a:ext>
            </a:extLst>
          </p:cNvPr>
          <p:cNvCxnSpPr/>
          <p:nvPr/>
        </p:nvCxnSpPr>
        <p:spPr>
          <a:xfrm>
            <a:off x="3888990" y="1165299"/>
            <a:ext cx="4340994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E43691B4-5E8C-4051-A6F4-98783885C4A3}"/>
              </a:ext>
            </a:extLst>
          </p:cNvPr>
          <p:cNvGrpSpPr/>
          <p:nvPr/>
        </p:nvGrpSpPr>
        <p:grpSpPr>
          <a:xfrm>
            <a:off x="3937115" y="819432"/>
            <a:ext cx="166028" cy="157173"/>
            <a:chOff x="3937115" y="819432"/>
            <a:chExt cx="166028" cy="157173"/>
          </a:xfrm>
        </p:grpSpPr>
        <p:sp>
          <p:nvSpPr>
            <p:cNvPr id="29" name="모서리가 둥근 직사각형 124">
              <a:extLst>
                <a:ext uri="{FF2B5EF4-FFF2-40B4-BE49-F238E27FC236}">
                  <a16:creationId xmlns:a16="http://schemas.microsoft.com/office/drawing/2014/main" id="{08ED823D-4E1F-4D1B-AF3C-945E85BDABE3}"/>
                </a:ext>
              </a:extLst>
            </p:cNvPr>
            <p:cNvSpPr/>
            <p:nvPr/>
          </p:nvSpPr>
          <p:spPr>
            <a:xfrm>
              <a:off x="3937115" y="819432"/>
              <a:ext cx="166028" cy="157173"/>
            </a:xfrm>
            <a:prstGeom prst="roundRect">
              <a:avLst>
                <a:gd name="adj" fmla="val 355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Koverwatch" panose="02020603020101020101" pitchFamily="18" charset="-127"/>
                <a:ea typeface="Koverwatch" panose="02020603020101020101" pitchFamily="18" charset="-127"/>
              </a:endParaRPr>
            </a:p>
          </p:txBody>
        </p: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95FE3AE5-A438-49C7-A9BB-FFCE55D6E7AA}"/>
                </a:ext>
              </a:extLst>
            </p:cNvPr>
            <p:cNvGrpSpPr/>
            <p:nvPr/>
          </p:nvGrpSpPr>
          <p:grpSpPr>
            <a:xfrm>
              <a:off x="3998222" y="858620"/>
              <a:ext cx="43815" cy="78797"/>
              <a:chOff x="3949065" y="866631"/>
              <a:chExt cx="43815" cy="78797"/>
            </a:xfrm>
          </p:grpSpPr>
          <p:cxnSp>
            <p:nvCxnSpPr>
              <p:cNvPr id="31" name="직선 연결선 30">
                <a:extLst>
                  <a:ext uri="{FF2B5EF4-FFF2-40B4-BE49-F238E27FC236}">
                    <a16:creationId xmlns:a16="http://schemas.microsoft.com/office/drawing/2014/main" id="{62085B76-0F33-4CC3-A423-587CAE5C13BD}"/>
                  </a:ext>
                </a:extLst>
              </p:cNvPr>
              <p:cNvCxnSpPr/>
              <p:nvPr/>
            </p:nvCxnSpPr>
            <p:spPr>
              <a:xfrm>
                <a:off x="3949065" y="866631"/>
                <a:ext cx="43815" cy="43815"/>
              </a:xfrm>
              <a:prstGeom prst="line">
                <a:avLst/>
              </a:prstGeom>
              <a:ln w="158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직선 연결선 31">
                <a:extLst>
                  <a:ext uri="{FF2B5EF4-FFF2-40B4-BE49-F238E27FC236}">
                    <a16:creationId xmlns:a16="http://schemas.microsoft.com/office/drawing/2014/main" id="{160E9288-FD9C-4820-8508-917AC180E3DE}"/>
                  </a:ext>
                </a:extLst>
              </p:cNvPr>
              <p:cNvCxnSpPr/>
              <p:nvPr/>
            </p:nvCxnSpPr>
            <p:spPr>
              <a:xfrm flipV="1">
                <a:off x="3949065" y="901613"/>
                <a:ext cx="43815" cy="43815"/>
              </a:xfrm>
              <a:prstGeom prst="line">
                <a:avLst/>
              </a:prstGeom>
              <a:ln w="158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87CB5555-CB96-478B-B25B-1B1006E7F0AF}"/>
              </a:ext>
            </a:extLst>
          </p:cNvPr>
          <p:cNvCxnSpPr/>
          <p:nvPr/>
        </p:nvCxnSpPr>
        <p:spPr>
          <a:xfrm>
            <a:off x="2125514" y="2021235"/>
            <a:ext cx="2954784" cy="0"/>
          </a:xfrm>
          <a:prstGeom prst="line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A0A0A1D0-A9CB-42FD-BD5D-90317BF951E2}"/>
              </a:ext>
            </a:extLst>
          </p:cNvPr>
          <p:cNvCxnSpPr/>
          <p:nvPr/>
        </p:nvCxnSpPr>
        <p:spPr>
          <a:xfrm>
            <a:off x="2125514" y="4571395"/>
            <a:ext cx="2954784" cy="0"/>
          </a:xfrm>
          <a:prstGeom prst="line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3916F4F9-A161-410B-B5A2-68BB2E8C4D56}"/>
              </a:ext>
            </a:extLst>
          </p:cNvPr>
          <p:cNvSpPr txBox="1"/>
          <p:nvPr/>
        </p:nvSpPr>
        <p:spPr>
          <a:xfrm>
            <a:off x="2044211" y="2092346"/>
            <a:ext cx="10005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>
                    <a:lumMod val="60000"/>
                    <a:lumOff val="40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SUMMARY</a:t>
            </a:r>
            <a:endParaRPr lang="ko-KR" altLang="en-US" sz="2000" spc="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2">
                  <a:lumMod val="60000"/>
                  <a:lumOff val="40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EE42CEB-AD54-47AA-AF4A-0C931707344E}"/>
              </a:ext>
            </a:extLst>
          </p:cNvPr>
          <p:cNvSpPr txBox="1"/>
          <p:nvPr/>
        </p:nvSpPr>
        <p:spPr>
          <a:xfrm>
            <a:off x="2044211" y="4642505"/>
            <a:ext cx="8451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>
                    <a:lumMod val="60000"/>
                    <a:lumOff val="40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EXPLAIN</a:t>
            </a:r>
            <a:endParaRPr lang="ko-KR" altLang="en-US" sz="2000" spc="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2">
                  <a:lumMod val="60000"/>
                  <a:lumOff val="40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A6A447D-75F3-4A7D-9B2F-4340438D7966}"/>
              </a:ext>
            </a:extLst>
          </p:cNvPr>
          <p:cNvSpPr txBox="1"/>
          <p:nvPr/>
        </p:nvSpPr>
        <p:spPr>
          <a:xfrm>
            <a:off x="2034978" y="2391982"/>
            <a:ext cx="304532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위도와 경도를 받아서 지도에 표시함</a:t>
            </a:r>
            <a:endParaRPr lang="en-US" altLang="ko-KR" sz="16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 err="1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matplotlib</a:t>
            </a:r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를 이용해서 위도</a:t>
            </a:r>
            <a:r>
              <a:rPr lang="en-US" altLang="ko-KR" sz="16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, </a:t>
            </a:r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경도를 이용해</a:t>
            </a:r>
            <a:endParaRPr lang="en-US" altLang="ko-KR" sz="16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그래프 상에 출력 </a:t>
            </a:r>
            <a:endParaRPr lang="en-US" altLang="ko-KR" sz="16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pPr>
              <a:lnSpc>
                <a:spcPct val="150000"/>
              </a:lnSpc>
            </a:pPr>
            <a:endParaRPr lang="ko-KR" altLang="en-US" sz="16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B00B1BA-52F4-4022-B2FF-6DB54C35BE0F}"/>
              </a:ext>
            </a:extLst>
          </p:cNvPr>
          <p:cNvSpPr txBox="1"/>
          <p:nvPr/>
        </p:nvSpPr>
        <p:spPr>
          <a:xfrm>
            <a:off x="2047336" y="4950282"/>
            <a:ext cx="315663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동을 구분하기 위해서 각 동을 숫자로 표시해 출력</a:t>
            </a:r>
            <a:endParaRPr lang="en-US" altLang="ko-KR" sz="16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총 </a:t>
            </a:r>
            <a:r>
              <a:rPr lang="en-US" altLang="ko-KR" sz="16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1</a:t>
            </a:r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부터 </a:t>
            </a:r>
            <a:r>
              <a:rPr lang="en-US" altLang="ko-KR" sz="16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19</a:t>
            </a:r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까지 있으며</a:t>
            </a:r>
            <a:endParaRPr lang="en-US" altLang="ko-KR" sz="16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 err="1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이도동과</a:t>
            </a:r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 </a:t>
            </a:r>
            <a:r>
              <a:rPr lang="ko-KR" altLang="en-US" sz="1600" dirty="0" err="1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도두동처럼</a:t>
            </a:r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 행정구역상 같은 동은 합침</a:t>
            </a:r>
            <a:endParaRPr lang="en-US" altLang="ko-KR" sz="16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3628" y="2550183"/>
            <a:ext cx="6198625" cy="2925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725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TextBox 84">
            <a:extLst>
              <a:ext uri="{FF2B5EF4-FFF2-40B4-BE49-F238E27FC236}">
                <a16:creationId xmlns:a16="http://schemas.microsoft.com/office/drawing/2014/main" id="{BBA55F38-B66A-46FD-BAB8-EB8D67CBDA51}"/>
              </a:ext>
            </a:extLst>
          </p:cNvPr>
          <p:cNvSpPr txBox="1"/>
          <p:nvPr/>
        </p:nvSpPr>
        <p:spPr>
          <a:xfrm>
            <a:off x="5801695" y="703116"/>
            <a:ext cx="5886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구현</a:t>
            </a: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CE5C791A-CD16-45E7-96DD-51939BD85161}"/>
              </a:ext>
            </a:extLst>
          </p:cNvPr>
          <p:cNvSpPr/>
          <p:nvPr/>
        </p:nvSpPr>
        <p:spPr>
          <a:xfrm>
            <a:off x="3888991" y="1263299"/>
            <a:ext cx="4340994" cy="239061"/>
          </a:xfrm>
          <a:prstGeom prst="rect">
            <a:avLst/>
          </a:prstGeom>
          <a:pattFill prst="ltUpDiag">
            <a:fgClr>
              <a:schemeClr val="bg1">
                <a:lumMod val="6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cxnSp>
        <p:nvCxnSpPr>
          <p:cNvPr id="88" name="직선 연결선 87">
            <a:extLst>
              <a:ext uri="{FF2B5EF4-FFF2-40B4-BE49-F238E27FC236}">
                <a16:creationId xmlns:a16="http://schemas.microsoft.com/office/drawing/2014/main" id="{09DCCEE9-CCCD-4A02-8BD2-A7AC13BC5BF7}"/>
              </a:ext>
            </a:extLst>
          </p:cNvPr>
          <p:cNvCxnSpPr/>
          <p:nvPr/>
        </p:nvCxnSpPr>
        <p:spPr>
          <a:xfrm>
            <a:off x="3888991" y="641043"/>
            <a:ext cx="4340994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연결선 92">
            <a:extLst>
              <a:ext uri="{FF2B5EF4-FFF2-40B4-BE49-F238E27FC236}">
                <a16:creationId xmlns:a16="http://schemas.microsoft.com/office/drawing/2014/main" id="{70AD057C-256F-44FF-A4DD-1462D33C5B87}"/>
              </a:ext>
            </a:extLst>
          </p:cNvPr>
          <p:cNvCxnSpPr/>
          <p:nvPr/>
        </p:nvCxnSpPr>
        <p:spPr>
          <a:xfrm>
            <a:off x="3888990" y="1165299"/>
            <a:ext cx="4340994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E43691B4-5E8C-4051-A6F4-98783885C4A3}"/>
              </a:ext>
            </a:extLst>
          </p:cNvPr>
          <p:cNvGrpSpPr/>
          <p:nvPr/>
        </p:nvGrpSpPr>
        <p:grpSpPr>
          <a:xfrm>
            <a:off x="3937115" y="819432"/>
            <a:ext cx="166028" cy="157173"/>
            <a:chOff x="3937115" y="819432"/>
            <a:chExt cx="166028" cy="157173"/>
          </a:xfrm>
        </p:grpSpPr>
        <p:sp>
          <p:nvSpPr>
            <p:cNvPr id="29" name="모서리가 둥근 직사각형 124">
              <a:extLst>
                <a:ext uri="{FF2B5EF4-FFF2-40B4-BE49-F238E27FC236}">
                  <a16:creationId xmlns:a16="http://schemas.microsoft.com/office/drawing/2014/main" id="{08ED823D-4E1F-4D1B-AF3C-945E85BDABE3}"/>
                </a:ext>
              </a:extLst>
            </p:cNvPr>
            <p:cNvSpPr/>
            <p:nvPr/>
          </p:nvSpPr>
          <p:spPr>
            <a:xfrm>
              <a:off x="3937115" y="819432"/>
              <a:ext cx="166028" cy="157173"/>
            </a:xfrm>
            <a:prstGeom prst="roundRect">
              <a:avLst>
                <a:gd name="adj" fmla="val 355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Koverwatch" panose="02020603020101020101" pitchFamily="18" charset="-127"/>
                <a:ea typeface="Koverwatch" panose="02020603020101020101" pitchFamily="18" charset="-127"/>
              </a:endParaRPr>
            </a:p>
          </p:txBody>
        </p: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95FE3AE5-A438-49C7-A9BB-FFCE55D6E7AA}"/>
                </a:ext>
              </a:extLst>
            </p:cNvPr>
            <p:cNvGrpSpPr/>
            <p:nvPr/>
          </p:nvGrpSpPr>
          <p:grpSpPr>
            <a:xfrm>
              <a:off x="3998222" y="858620"/>
              <a:ext cx="43815" cy="78797"/>
              <a:chOff x="3949065" y="866631"/>
              <a:chExt cx="43815" cy="78797"/>
            </a:xfrm>
          </p:grpSpPr>
          <p:cxnSp>
            <p:nvCxnSpPr>
              <p:cNvPr id="31" name="직선 연결선 30">
                <a:extLst>
                  <a:ext uri="{FF2B5EF4-FFF2-40B4-BE49-F238E27FC236}">
                    <a16:creationId xmlns:a16="http://schemas.microsoft.com/office/drawing/2014/main" id="{62085B76-0F33-4CC3-A423-587CAE5C13BD}"/>
                  </a:ext>
                </a:extLst>
              </p:cNvPr>
              <p:cNvCxnSpPr/>
              <p:nvPr/>
            </p:nvCxnSpPr>
            <p:spPr>
              <a:xfrm>
                <a:off x="3949065" y="866631"/>
                <a:ext cx="43815" cy="43815"/>
              </a:xfrm>
              <a:prstGeom prst="line">
                <a:avLst/>
              </a:prstGeom>
              <a:ln w="158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직선 연결선 31">
                <a:extLst>
                  <a:ext uri="{FF2B5EF4-FFF2-40B4-BE49-F238E27FC236}">
                    <a16:creationId xmlns:a16="http://schemas.microsoft.com/office/drawing/2014/main" id="{160E9288-FD9C-4820-8508-917AC180E3DE}"/>
                  </a:ext>
                </a:extLst>
              </p:cNvPr>
              <p:cNvCxnSpPr/>
              <p:nvPr/>
            </p:nvCxnSpPr>
            <p:spPr>
              <a:xfrm flipV="1">
                <a:off x="3949065" y="901613"/>
                <a:ext cx="43815" cy="43815"/>
              </a:xfrm>
              <a:prstGeom prst="line">
                <a:avLst/>
              </a:prstGeom>
              <a:ln w="158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87CB5555-CB96-478B-B25B-1B1006E7F0AF}"/>
              </a:ext>
            </a:extLst>
          </p:cNvPr>
          <p:cNvCxnSpPr/>
          <p:nvPr/>
        </p:nvCxnSpPr>
        <p:spPr>
          <a:xfrm>
            <a:off x="2125514" y="2021235"/>
            <a:ext cx="2954784" cy="0"/>
          </a:xfrm>
          <a:prstGeom prst="line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A0A0A1D0-A9CB-42FD-BD5D-90317BF951E2}"/>
              </a:ext>
            </a:extLst>
          </p:cNvPr>
          <p:cNvCxnSpPr/>
          <p:nvPr/>
        </p:nvCxnSpPr>
        <p:spPr>
          <a:xfrm>
            <a:off x="2125514" y="4571395"/>
            <a:ext cx="2954784" cy="0"/>
          </a:xfrm>
          <a:prstGeom prst="line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3916F4F9-A161-410B-B5A2-68BB2E8C4D56}"/>
              </a:ext>
            </a:extLst>
          </p:cNvPr>
          <p:cNvSpPr txBox="1"/>
          <p:nvPr/>
        </p:nvSpPr>
        <p:spPr>
          <a:xfrm>
            <a:off x="2044211" y="2092346"/>
            <a:ext cx="10005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>
                    <a:lumMod val="60000"/>
                    <a:lumOff val="40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SUMMARY</a:t>
            </a:r>
            <a:endParaRPr lang="ko-KR" altLang="en-US" sz="2000" spc="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2">
                  <a:lumMod val="60000"/>
                  <a:lumOff val="40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EE42CEB-AD54-47AA-AF4A-0C931707344E}"/>
              </a:ext>
            </a:extLst>
          </p:cNvPr>
          <p:cNvSpPr txBox="1"/>
          <p:nvPr/>
        </p:nvSpPr>
        <p:spPr>
          <a:xfrm>
            <a:off x="2044211" y="4642505"/>
            <a:ext cx="12025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>
                    <a:lumMod val="60000"/>
                    <a:lumOff val="40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suggestion</a:t>
            </a:r>
            <a:endParaRPr lang="ko-KR" altLang="en-US" sz="2000" spc="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2">
                  <a:lumMod val="60000"/>
                  <a:lumOff val="40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A6A447D-75F3-4A7D-9B2F-4340438D7966}"/>
              </a:ext>
            </a:extLst>
          </p:cNvPr>
          <p:cNvSpPr txBox="1"/>
          <p:nvPr/>
        </p:nvSpPr>
        <p:spPr>
          <a:xfrm>
            <a:off x="2034978" y="2391982"/>
            <a:ext cx="238558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그래프에 출력 하던 것을 지도에 </a:t>
            </a:r>
            <a:r>
              <a:rPr lang="ko-KR" altLang="en-US" sz="1600" dirty="0" smtClean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표시</a:t>
            </a:r>
            <a:endParaRPr lang="en-US" altLang="ko-KR" sz="1600" dirty="0" smtClean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1600" dirty="0" smtClean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pPr>
              <a:lnSpc>
                <a:spcPct val="150000"/>
              </a:lnSpc>
            </a:pPr>
            <a:endParaRPr lang="ko-KR" altLang="en-US" sz="16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B00B1BA-52F4-4022-B2FF-6DB54C35BE0F}"/>
              </a:ext>
            </a:extLst>
          </p:cNvPr>
          <p:cNvSpPr txBox="1"/>
          <p:nvPr/>
        </p:nvSpPr>
        <p:spPr>
          <a:xfrm>
            <a:off x="2047336" y="4950282"/>
            <a:ext cx="288252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 smtClean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현재 지도 상에는 모두 같은 </a:t>
            </a:r>
            <a:r>
              <a:rPr lang="ko-KR" altLang="en-US" sz="1600" dirty="0" err="1" smtClean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색이라서</a:t>
            </a:r>
            <a:r>
              <a:rPr lang="ko-KR" altLang="en-US" sz="1600" dirty="0" smtClean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 동 별로</a:t>
            </a:r>
            <a:endParaRPr lang="en-US" altLang="ko-KR" sz="1600" dirty="0" smtClean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 smtClean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구분할 수 있게 다른 색으로 구별 필요</a:t>
            </a:r>
            <a:endParaRPr lang="en-US" altLang="ko-KR" sz="1600" dirty="0" smtClean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 smtClean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전체 </a:t>
            </a:r>
            <a:r>
              <a:rPr lang="ko-KR" altLang="en-US" sz="1600" dirty="0" err="1" smtClean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지도라서</a:t>
            </a:r>
            <a:r>
              <a:rPr lang="ko-KR" altLang="en-US" sz="1600" dirty="0" smtClean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 동마다 자세한 지도를 볼 수 없</a:t>
            </a:r>
            <a:endParaRPr lang="en-US" altLang="ko-KR" sz="1600" dirty="0" smtClean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 smtClean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어 동 별 지도를 추가할 예정</a:t>
            </a:r>
            <a:endParaRPr lang="en-US" altLang="ko-KR" sz="1600" dirty="0" smtClean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9958" y="1912795"/>
            <a:ext cx="5954486" cy="4237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04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TextBox 84">
            <a:extLst>
              <a:ext uri="{FF2B5EF4-FFF2-40B4-BE49-F238E27FC236}">
                <a16:creationId xmlns:a16="http://schemas.microsoft.com/office/drawing/2014/main" id="{BBA55F38-B66A-46FD-BAB8-EB8D67CBDA51}"/>
              </a:ext>
            </a:extLst>
          </p:cNvPr>
          <p:cNvSpPr txBox="1"/>
          <p:nvPr/>
        </p:nvSpPr>
        <p:spPr>
          <a:xfrm>
            <a:off x="5801695" y="703116"/>
            <a:ext cx="5886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구현</a:t>
            </a: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CE5C791A-CD16-45E7-96DD-51939BD85161}"/>
              </a:ext>
            </a:extLst>
          </p:cNvPr>
          <p:cNvSpPr/>
          <p:nvPr/>
        </p:nvSpPr>
        <p:spPr>
          <a:xfrm>
            <a:off x="3888991" y="1263299"/>
            <a:ext cx="4340994" cy="239061"/>
          </a:xfrm>
          <a:prstGeom prst="rect">
            <a:avLst/>
          </a:prstGeom>
          <a:pattFill prst="ltUpDiag">
            <a:fgClr>
              <a:schemeClr val="bg1">
                <a:lumMod val="6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cxnSp>
        <p:nvCxnSpPr>
          <p:cNvPr id="88" name="직선 연결선 87">
            <a:extLst>
              <a:ext uri="{FF2B5EF4-FFF2-40B4-BE49-F238E27FC236}">
                <a16:creationId xmlns:a16="http://schemas.microsoft.com/office/drawing/2014/main" id="{09DCCEE9-CCCD-4A02-8BD2-A7AC13BC5BF7}"/>
              </a:ext>
            </a:extLst>
          </p:cNvPr>
          <p:cNvCxnSpPr/>
          <p:nvPr/>
        </p:nvCxnSpPr>
        <p:spPr>
          <a:xfrm>
            <a:off x="3888991" y="641043"/>
            <a:ext cx="4340994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연결선 92">
            <a:extLst>
              <a:ext uri="{FF2B5EF4-FFF2-40B4-BE49-F238E27FC236}">
                <a16:creationId xmlns:a16="http://schemas.microsoft.com/office/drawing/2014/main" id="{70AD057C-256F-44FF-A4DD-1462D33C5B87}"/>
              </a:ext>
            </a:extLst>
          </p:cNvPr>
          <p:cNvCxnSpPr/>
          <p:nvPr/>
        </p:nvCxnSpPr>
        <p:spPr>
          <a:xfrm>
            <a:off x="3888990" y="1165299"/>
            <a:ext cx="4340994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E43691B4-5E8C-4051-A6F4-98783885C4A3}"/>
              </a:ext>
            </a:extLst>
          </p:cNvPr>
          <p:cNvGrpSpPr/>
          <p:nvPr/>
        </p:nvGrpSpPr>
        <p:grpSpPr>
          <a:xfrm>
            <a:off x="3937115" y="819432"/>
            <a:ext cx="166028" cy="157173"/>
            <a:chOff x="3937115" y="819432"/>
            <a:chExt cx="166028" cy="157173"/>
          </a:xfrm>
        </p:grpSpPr>
        <p:sp>
          <p:nvSpPr>
            <p:cNvPr id="29" name="모서리가 둥근 직사각형 124">
              <a:extLst>
                <a:ext uri="{FF2B5EF4-FFF2-40B4-BE49-F238E27FC236}">
                  <a16:creationId xmlns:a16="http://schemas.microsoft.com/office/drawing/2014/main" id="{08ED823D-4E1F-4D1B-AF3C-945E85BDABE3}"/>
                </a:ext>
              </a:extLst>
            </p:cNvPr>
            <p:cNvSpPr/>
            <p:nvPr/>
          </p:nvSpPr>
          <p:spPr>
            <a:xfrm>
              <a:off x="3937115" y="819432"/>
              <a:ext cx="166028" cy="157173"/>
            </a:xfrm>
            <a:prstGeom prst="roundRect">
              <a:avLst>
                <a:gd name="adj" fmla="val 355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Koverwatch" panose="02020603020101020101" pitchFamily="18" charset="-127"/>
                <a:ea typeface="Koverwatch" panose="02020603020101020101" pitchFamily="18" charset="-127"/>
              </a:endParaRPr>
            </a:p>
          </p:txBody>
        </p: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95FE3AE5-A438-49C7-A9BB-FFCE55D6E7AA}"/>
                </a:ext>
              </a:extLst>
            </p:cNvPr>
            <p:cNvGrpSpPr/>
            <p:nvPr/>
          </p:nvGrpSpPr>
          <p:grpSpPr>
            <a:xfrm>
              <a:off x="3998222" y="858620"/>
              <a:ext cx="43815" cy="78797"/>
              <a:chOff x="3949065" y="866631"/>
              <a:chExt cx="43815" cy="78797"/>
            </a:xfrm>
          </p:grpSpPr>
          <p:cxnSp>
            <p:nvCxnSpPr>
              <p:cNvPr id="31" name="직선 연결선 30">
                <a:extLst>
                  <a:ext uri="{FF2B5EF4-FFF2-40B4-BE49-F238E27FC236}">
                    <a16:creationId xmlns:a16="http://schemas.microsoft.com/office/drawing/2014/main" id="{62085B76-0F33-4CC3-A423-587CAE5C13BD}"/>
                  </a:ext>
                </a:extLst>
              </p:cNvPr>
              <p:cNvCxnSpPr/>
              <p:nvPr/>
            </p:nvCxnSpPr>
            <p:spPr>
              <a:xfrm>
                <a:off x="3949065" y="866631"/>
                <a:ext cx="43815" cy="43815"/>
              </a:xfrm>
              <a:prstGeom prst="line">
                <a:avLst/>
              </a:prstGeom>
              <a:ln w="158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직선 연결선 31">
                <a:extLst>
                  <a:ext uri="{FF2B5EF4-FFF2-40B4-BE49-F238E27FC236}">
                    <a16:creationId xmlns:a16="http://schemas.microsoft.com/office/drawing/2014/main" id="{160E9288-FD9C-4820-8508-917AC180E3DE}"/>
                  </a:ext>
                </a:extLst>
              </p:cNvPr>
              <p:cNvCxnSpPr/>
              <p:nvPr/>
            </p:nvCxnSpPr>
            <p:spPr>
              <a:xfrm flipV="1">
                <a:off x="3949065" y="901613"/>
                <a:ext cx="43815" cy="43815"/>
              </a:xfrm>
              <a:prstGeom prst="line">
                <a:avLst/>
              </a:prstGeom>
              <a:ln w="158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87CB5555-CB96-478B-B25B-1B1006E7F0AF}"/>
              </a:ext>
            </a:extLst>
          </p:cNvPr>
          <p:cNvCxnSpPr/>
          <p:nvPr/>
        </p:nvCxnSpPr>
        <p:spPr>
          <a:xfrm>
            <a:off x="2125514" y="2021235"/>
            <a:ext cx="2954784" cy="0"/>
          </a:xfrm>
          <a:prstGeom prst="line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A0A0A1D0-A9CB-42FD-BD5D-90317BF951E2}"/>
              </a:ext>
            </a:extLst>
          </p:cNvPr>
          <p:cNvCxnSpPr/>
          <p:nvPr/>
        </p:nvCxnSpPr>
        <p:spPr>
          <a:xfrm>
            <a:off x="2125514" y="4571395"/>
            <a:ext cx="2954784" cy="0"/>
          </a:xfrm>
          <a:prstGeom prst="line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3916F4F9-A161-410B-B5A2-68BB2E8C4D56}"/>
              </a:ext>
            </a:extLst>
          </p:cNvPr>
          <p:cNvSpPr txBox="1"/>
          <p:nvPr/>
        </p:nvSpPr>
        <p:spPr>
          <a:xfrm>
            <a:off x="2044211" y="2092346"/>
            <a:ext cx="10005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>
                    <a:lumMod val="60000"/>
                    <a:lumOff val="40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SUMMARY</a:t>
            </a:r>
            <a:endParaRPr lang="ko-KR" altLang="en-US" sz="2000" spc="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2">
                  <a:lumMod val="60000"/>
                  <a:lumOff val="40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A6A447D-75F3-4A7D-9B2F-4340438D7966}"/>
              </a:ext>
            </a:extLst>
          </p:cNvPr>
          <p:cNvSpPr txBox="1"/>
          <p:nvPr/>
        </p:nvSpPr>
        <p:spPr>
          <a:xfrm>
            <a:off x="2034978" y="2391982"/>
            <a:ext cx="3132589" cy="769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["</a:t>
            </a:r>
            <a:r>
              <a:rPr lang="ko-KR" altLang="en-US" sz="1600" dirty="0" err="1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아메리카노</a:t>
            </a:r>
            <a:r>
              <a:rPr lang="en-US" altLang="ko-KR" sz="16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", "</a:t>
            </a:r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근처 카페 수</a:t>
            </a:r>
            <a:r>
              <a:rPr lang="en-US" altLang="ko-KR" sz="16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", "</a:t>
            </a:r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면적</a:t>
            </a:r>
            <a:r>
              <a:rPr lang="en-US" altLang="ko-KR" sz="16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", "</a:t>
            </a:r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동 면적</a:t>
            </a:r>
            <a:r>
              <a:rPr lang="en-US" altLang="ko-KR" sz="16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", 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"</a:t>
            </a:r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인구</a:t>
            </a:r>
            <a:r>
              <a:rPr lang="en-US" altLang="ko-KR" sz="16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" , "</a:t>
            </a:r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동 카페 수</a:t>
            </a:r>
            <a:r>
              <a:rPr lang="en-US" altLang="ko-KR" sz="16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"]  </a:t>
            </a:r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순서로  </a:t>
            </a:r>
            <a:r>
              <a:rPr lang="en-US" altLang="ko-KR" sz="16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Heat map </a:t>
            </a:r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출력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B00B1BA-52F4-4022-B2FF-6DB54C35BE0F}"/>
              </a:ext>
            </a:extLst>
          </p:cNvPr>
          <p:cNvSpPr txBox="1"/>
          <p:nvPr/>
        </p:nvSpPr>
        <p:spPr>
          <a:xfrm>
            <a:off x="2047336" y="4950282"/>
            <a:ext cx="6222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 err="1" smtClean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ㅎㅅㅎ</a:t>
            </a:r>
            <a:endParaRPr lang="ko-KR" altLang="en-US" sz="16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497284" y="1520114"/>
            <a:ext cx="15350199" cy="1088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EE42CEB-AD54-47AA-AF4A-0C931707344E}"/>
              </a:ext>
            </a:extLst>
          </p:cNvPr>
          <p:cNvSpPr txBox="1"/>
          <p:nvPr/>
        </p:nvSpPr>
        <p:spPr>
          <a:xfrm>
            <a:off x="2044211" y="4642505"/>
            <a:ext cx="12025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>
                    <a:lumMod val="60000"/>
                    <a:lumOff val="40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suggestion</a:t>
            </a:r>
            <a:endParaRPr lang="ko-KR" altLang="en-US" sz="2000" spc="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2">
                  <a:lumMod val="60000"/>
                  <a:lumOff val="40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7284" y="1857174"/>
            <a:ext cx="5954486" cy="425556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015" y="1857174"/>
            <a:ext cx="6041755" cy="425556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3039" y="1857174"/>
            <a:ext cx="6008731" cy="425556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0125" y="1857174"/>
            <a:ext cx="6051645" cy="4255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901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597</TotalTime>
  <Words>505</Words>
  <Application>Microsoft Office PowerPoint</Application>
  <PresentationFormat>와이드스크린</PresentationFormat>
  <Paragraphs>176</Paragraphs>
  <Slides>14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0" baseType="lpstr">
      <vt:lpstr>Kozuka Gothic Pro L</vt:lpstr>
      <vt:lpstr>맑은 고딕</vt:lpstr>
      <vt:lpstr>Kozuka Gothic Pr6N H</vt:lpstr>
      <vt:lpstr>Koverwatch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HP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민 병조</dc:creator>
  <cp:lastModifiedBy>위 하은</cp:lastModifiedBy>
  <cp:revision>142</cp:revision>
  <dcterms:created xsi:type="dcterms:W3CDTF">2018-08-04T05:21:57Z</dcterms:created>
  <dcterms:modified xsi:type="dcterms:W3CDTF">2019-11-18T13:30:09Z</dcterms:modified>
</cp:coreProperties>
</file>